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56" r:id="rId5"/>
    <p:sldId id="257" r:id="rId6"/>
    <p:sldId id="286" r:id="rId7"/>
    <p:sldId id="287" r:id="rId8"/>
    <p:sldId id="278" r:id="rId9"/>
    <p:sldId id="288" r:id="rId10"/>
    <p:sldId id="299" r:id="rId11"/>
    <p:sldId id="295" r:id="rId12"/>
    <p:sldId id="281" r:id="rId13"/>
    <p:sldId id="291" r:id="rId14"/>
    <p:sldId id="292" r:id="rId15"/>
    <p:sldId id="293" r:id="rId16"/>
    <p:sldId id="294" r:id="rId17"/>
    <p:sldId id="285" r:id="rId18"/>
    <p:sldId id="298" r:id="rId19"/>
    <p:sldId id="300" r:id="rId20"/>
    <p:sldId id="301" r:id="rId21"/>
    <p:sldId id="290" r:id="rId22"/>
    <p:sldId id="296" r:id="rId23"/>
    <p:sldId id="297" r:id="rId24"/>
    <p:sldId id="260" r:id="rId25"/>
    <p:sldId id="312" r:id="rId26"/>
    <p:sldId id="310" r:id="rId27"/>
    <p:sldId id="318" r:id="rId28"/>
    <p:sldId id="309" r:id="rId29"/>
    <p:sldId id="317" r:id="rId30"/>
    <p:sldId id="313" r:id="rId31"/>
    <p:sldId id="314" r:id="rId32"/>
    <p:sldId id="305" r:id="rId33"/>
    <p:sldId id="308" r:id="rId34"/>
    <p:sldId id="315" r:id="rId35"/>
    <p:sldId id="316" r:id="rId36"/>
    <p:sldId id="304" r:id="rId37"/>
    <p:sldId id="306" r:id="rId38"/>
    <p:sldId id="319" r:id="rId39"/>
    <p:sldId id="320" r:id="rId40"/>
    <p:sldId id="279" r:id="rId41"/>
    <p:sldId id="321" r:id="rId42"/>
    <p:sldId id="280" r:id="rId43"/>
    <p:sldId id="322" r:id="rId44"/>
    <p:sldId id="323" r:id="rId45"/>
    <p:sldId id="282" r:id="rId46"/>
    <p:sldId id="283" r:id="rId47"/>
    <p:sldId id="284" r:id="rId48"/>
    <p:sldId id="27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9E6D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41" autoAdjust="0"/>
    <p:restoredTop sz="92912" autoAdjust="0"/>
  </p:normalViewPr>
  <p:slideViewPr>
    <p:cSldViewPr snapToGrid="0">
      <p:cViewPr varScale="1">
        <p:scale>
          <a:sx n="65" d="100"/>
          <a:sy n="65" d="100"/>
        </p:scale>
        <p:origin x="1020" y="60"/>
      </p:cViewPr>
      <p:guideLst/>
    </p:cSldViewPr>
  </p:slideViewPr>
  <p:outlineViewPr>
    <p:cViewPr>
      <p:scale>
        <a:sx n="33" d="100"/>
        <a:sy n="33" d="100"/>
      </p:scale>
      <p:origin x="0" y="-9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74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Subs/Install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Subs/Install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F1A-400E-8061-70917EE73942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F1A-400E-8061-70917EE7394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F1A-400E-8061-70917EE7394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F1A-400E-8061-70917EE73942}"/>
              </c:ext>
            </c:extLst>
          </c:dPt>
          <c:cat>
            <c:strRef>
              <c:f>Sheet1!$A$2:$A$5</c:f>
              <c:strCache>
                <c:ptCount val="2"/>
                <c:pt idx="0">
                  <c:v>Install base</c:v>
                </c:pt>
                <c:pt idx="1">
                  <c:v>Subs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10.8</c:v>
                </c:pt>
                <c:pt idx="1">
                  <c:v>1.35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A8-4AF9-97BC-49AF126030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5"/>
        <c:holeSize val="0"/>
      </c:doughnut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CB989E-5143-470C-9671-BF3821F6E65B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</dgm:pt>
    <dgm:pt modelId="{424ADF1A-443D-4DD7-B3F7-11503D3BDD87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en-IN" dirty="0">
              <a:solidFill>
                <a:schemeClr val="tx1"/>
              </a:solidFill>
            </a:rPr>
            <a:t>Individual: ₹119/month(₹59 for first 3 months)</a:t>
          </a:r>
        </a:p>
        <a:p>
          <a:pPr algn="ctr"/>
          <a:r>
            <a:rPr lang="en-IN" dirty="0">
              <a:solidFill>
                <a:schemeClr val="tx1"/>
              </a:solidFill>
            </a:rPr>
            <a:t>Duo: ₹149/month(1</a:t>
          </a:r>
          <a:r>
            <a:rPr lang="en-IN" baseline="30000" dirty="0">
              <a:solidFill>
                <a:schemeClr val="tx1"/>
              </a:solidFill>
            </a:rPr>
            <a:t>st</a:t>
          </a:r>
          <a:r>
            <a:rPr lang="en-IN" dirty="0">
              <a:solidFill>
                <a:schemeClr val="tx1"/>
              </a:solidFill>
            </a:rPr>
            <a:t> free)</a:t>
          </a:r>
        </a:p>
        <a:p>
          <a:pPr algn="ctr"/>
          <a:r>
            <a:rPr lang="en-IN" dirty="0">
              <a:solidFill>
                <a:schemeClr val="tx1"/>
              </a:solidFill>
            </a:rPr>
            <a:t>Family(6 accounts): ₹179/month(1st month free)</a:t>
          </a:r>
        </a:p>
        <a:p>
          <a:pPr algn="ctr"/>
          <a:r>
            <a:rPr lang="en-IN" dirty="0">
              <a:solidFill>
                <a:schemeClr val="tx1"/>
              </a:solidFill>
            </a:rPr>
            <a:t>Mini: ₹25/week</a:t>
          </a:r>
        </a:p>
        <a:p>
          <a:pPr algn="ctr"/>
          <a:r>
            <a:rPr lang="en-IN" dirty="0">
              <a:solidFill>
                <a:schemeClr val="tx1"/>
              </a:solidFill>
            </a:rPr>
            <a:t>Student: ₹59 for 2 months(1</a:t>
          </a:r>
          <a:r>
            <a:rPr lang="en-IN" baseline="30000" dirty="0">
              <a:solidFill>
                <a:schemeClr val="tx1"/>
              </a:solidFill>
            </a:rPr>
            <a:t>st</a:t>
          </a:r>
          <a:r>
            <a:rPr lang="en-IN" dirty="0">
              <a:solidFill>
                <a:schemeClr val="tx1"/>
              </a:solidFill>
            </a:rPr>
            <a:t> month free)</a:t>
          </a:r>
        </a:p>
      </dgm:t>
    </dgm:pt>
    <dgm:pt modelId="{0F20A721-11ED-4EE8-AF6C-948F7A424A31}" type="parTrans" cxnId="{A335EE2A-5160-4D91-95DE-375E6DA96123}">
      <dgm:prSet/>
      <dgm:spPr/>
      <dgm:t>
        <a:bodyPr/>
        <a:lstStyle/>
        <a:p>
          <a:endParaRPr lang="en-IN"/>
        </a:p>
      </dgm:t>
    </dgm:pt>
    <dgm:pt modelId="{995053E9-CC62-4F08-92D9-9DF32A35724A}" type="sibTrans" cxnId="{A335EE2A-5160-4D91-95DE-375E6DA96123}">
      <dgm:prSet/>
      <dgm:spPr/>
      <dgm:t>
        <a:bodyPr/>
        <a:lstStyle/>
        <a:p>
          <a:endParaRPr lang="en-IN"/>
        </a:p>
      </dgm:t>
    </dgm:pt>
    <dgm:pt modelId="{F18279B4-B8BC-4976-9D62-1DCF149B788D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en-IN" sz="1500" dirty="0">
              <a:solidFill>
                <a:schemeClr val="tx1"/>
              </a:solidFill>
            </a:rPr>
            <a:t>Individual: ₹99/month(1</a:t>
          </a:r>
          <a:r>
            <a:rPr lang="en-IN" sz="1500" baseline="30000" dirty="0">
              <a:solidFill>
                <a:schemeClr val="tx1"/>
              </a:solidFill>
            </a:rPr>
            <a:t>st</a:t>
          </a:r>
          <a:r>
            <a:rPr lang="en-IN" sz="1500" dirty="0">
              <a:solidFill>
                <a:schemeClr val="tx1"/>
              </a:solidFill>
            </a:rPr>
            <a:t> month free)</a:t>
          </a:r>
        </a:p>
        <a:p>
          <a:pPr algn="ctr"/>
          <a:r>
            <a:rPr lang="en-IN" sz="1500" dirty="0">
              <a:solidFill>
                <a:schemeClr val="tx1"/>
              </a:solidFill>
            </a:rPr>
            <a:t>₹990/annum(one time)</a:t>
          </a:r>
        </a:p>
        <a:p>
          <a:pPr algn="ctr"/>
          <a:r>
            <a:rPr lang="en-IN" sz="1500" dirty="0">
              <a:solidFill>
                <a:schemeClr val="tx1"/>
              </a:solidFill>
            </a:rPr>
            <a:t>Family(5 accounts): ₹149/month(1</a:t>
          </a:r>
          <a:r>
            <a:rPr lang="en-IN" sz="1500" baseline="30000" dirty="0">
              <a:solidFill>
                <a:schemeClr val="tx1"/>
              </a:solidFill>
            </a:rPr>
            <a:t>st</a:t>
          </a:r>
          <a:r>
            <a:rPr lang="en-IN" sz="1500" dirty="0">
              <a:solidFill>
                <a:schemeClr val="tx1"/>
              </a:solidFill>
            </a:rPr>
            <a:t> month free)</a:t>
          </a:r>
        </a:p>
        <a:p>
          <a:pPr algn="ctr"/>
          <a:r>
            <a:rPr lang="en-IN" sz="1500" dirty="0">
              <a:solidFill>
                <a:schemeClr val="tx1"/>
              </a:solidFill>
            </a:rPr>
            <a:t>Student: ₹59/month(1</a:t>
          </a:r>
          <a:r>
            <a:rPr lang="en-IN" sz="1500" baseline="30000" dirty="0">
              <a:solidFill>
                <a:schemeClr val="tx1"/>
              </a:solidFill>
            </a:rPr>
            <a:t>st</a:t>
          </a:r>
          <a:r>
            <a:rPr lang="en-IN" sz="1500" dirty="0">
              <a:solidFill>
                <a:schemeClr val="tx1"/>
              </a:solidFill>
            </a:rPr>
            <a:t> month free)</a:t>
          </a:r>
        </a:p>
        <a:p>
          <a:pPr algn="ctr"/>
          <a:endParaRPr lang="en-IN" sz="1500" dirty="0">
            <a:solidFill>
              <a:schemeClr val="tx1"/>
            </a:solidFill>
          </a:endParaRPr>
        </a:p>
      </dgm:t>
    </dgm:pt>
    <dgm:pt modelId="{3AB2509E-C6D1-48BD-AE41-AE3FF8113E55}" type="parTrans" cxnId="{4F8D509C-4EAC-4CD2-AD66-5D206590C897}">
      <dgm:prSet/>
      <dgm:spPr/>
      <dgm:t>
        <a:bodyPr/>
        <a:lstStyle/>
        <a:p>
          <a:endParaRPr lang="en-IN"/>
        </a:p>
      </dgm:t>
    </dgm:pt>
    <dgm:pt modelId="{09C45762-742E-43F1-B3C9-1ADE10B3CA5A}" type="sibTrans" cxnId="{4F8D509C-4EAC-4CD2-AD66-5D206590C897}">
      <dgm:prSet/>
      <dgm:spPr/>
      <dgm:t>
        <a:bodyPr/>
        <a:lstStyle/>
        <a:p>
          <a:endParaRPr lang="en-IN"/>
        </a:p>
      </dgm:t>
    </dgm:pt>
    <dgm:pt modelId="{A276A472-F19B-4ACA-A8F6-6F0A37CD9A84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Individual: ₹49/month</a:t>
          </a:r>
        </a:p>
        <a:p>
          <a:r>
            <a:rPr lang="en-IN" dirty="0">
              <a:solidFill>
                <a:schemeClr val="tx1"/>
              </a:solidFill>
            </a:rPr>
            <a:t>**Offered with some Airtel prepaid/postpaid plans**</a:t>
          </a:r>
        </a:p>
      </dgm:t>
    </dgm:pt>
    <dgm:pt modelId="{2A01A49C-F165-4B98-AEA0-3286213C0D27}" type="parTrans" cxnId="{78ECE4C2-9396-4EA4-B0FD-277DEF93DAD9}">
      <dgm:prSet/>
      <dgm:spPr/>
      <dgm:t>
        <a:bodyPr/>
        <a:lstStyle/>
        <a:p>
          <a:endParaRPr lang="en-IN"/>
        </a:p>
      </dgm:t>
    </dgm:pt>
    <dgm:pt modelId="{0408CB09-0FC1-41C3-8EA2-900FF9C1981D}" type="sibTrans" cxnId="{78ECE4C2-9396-4EA4-B0FD-277DEF93DAD9}">
      <dgm:prSet/>
      <dgm:spPr/>
      <dgm:t>
        <a:bodyPr/>
        <a:lstStyle/>
        <a:p>
          <a:endParaRPr lang="en-IN"/>
        </a:p>
      </dgm:t>
    </dgm:pt>
    <dgm:pt modelId="{9D58DC26-C774-428B-A19B-98A0A52F79EB}" type="pres">
      <dgm:prSet presAssocID="{E0CB989E-5143-470C-9671-BF3821F6E65B}" presName="Name0" presStyleCnt="0">
        <dgm:presLayoutVars>
          <dgm:dir/>
          <dgm:resizeHandles val="exact"/>
        </dgm:presLayoutVars>
      </dgm:prSet>
      <dgm:spPr/>
    </dgm:pt>
    <dgm:pt modelId="{FDA514DA-B567-4B93-8BAE-065D441E1BFC}" type="pres">
      <dgm:prSet presAssocID="{E0CB989E-5143-470C-9671-BF3821F6E65B}" presName="fgShape" presStyleLbl="fgShp" presStyleIdx="0" presStyleCnt="1" custFlipVert="0" custFlipHor="0" custScaleX="3512" custScaleY="31665" custLinFactNeighborX="48847" custLinFactNeighborY="52444"/>
      <dgm:spPr>
        <a:solidFill>
          <a:schemeClr val="bg1"/>
        </a:solidFill>
        <a:ln>
          <a:solidFill>
            <a:schemeClr val="bg1"/>
          </a:solidFill>
        </a:ln>
      </dgm:spPr>
    </dgm:pt>
    <dgm:pt modelId="{3F73E1E3-F472-4B0A-9B01-F3FD61374850}" type="pres">
      <dgm:prSet presAssocID="{E0CB989E-5143-470C-9671-BF3821F6E65B}" presName="linComp" presStyleCnt="0"/>
      <dgm:spPr/>
    </dgm:pt>
    <dgm:pt modelId="{D674E314-1BA0-4ABE-A000-DCC27FD47181}" type="pres">
      <dgm:prSet presAssocID="{424ADF1A-443D-4DD7-B3F7-11503D3BDD87}" presName="compNode" presStyleCnt="0"/>
      <dgm:spPr/>
    </dgm:pt>
    <dgm:pt modelId="{8101AF79-D286-498D-AAEF-DCDE1AC15694}" type="pres">
      <dgm:prSet presAssocID="{424ADF1A-443D-4DD7-B3F7-11503D3BDD87}" presName="bkgdShape" presStyleLbl="node1" presStyleIdx="0" presStyleCnt="3"/>
      <dgm:spPr/>
    </dgm:pt>
    <dgm:pt modelId="{D82FDF26-B6A0-405A-A2CD-BB2657890A01}" type="pres">
      <dgm:prSet presAssocID="{424ADF1A-443D-4DD7-B3F7-11503D3BDD87}" presName="nodeTx" presStyleLbl="node1" presStyleIdx="0" presStyleCnt="3">
        <dgm:presLayoutVars>
          <dgm:bulletEnabled val="1"/>
        </dgm:presLayoutVars>
      </dgm:prSet>
      <dgm:spPr/>
    </dgm:pt>
    <dgm:pt modelId="{E7FE26ED-F1E4-4E85-B3FE-6BF2B0EB915B}" type="pres">
      <dgm:prSet presAssocID="{424ADF1A-443D-4DD7-B3F7-11503D3BDD87}" presName="invisiNode" presStyleLbl="node1" presStyleIdx="0" presStyleCnt="3"/>
      <dgm:spPr/>
    </dgm:pt>
    <dgm:pt modelId="{80CF56B8-4D38-4F45-B559-394920D62B5B}" type="pres">
      <dgm:prSet presAssocID="{424ADF1A-443D-4DD7-B3F7-11503D3BDD87}" presName="imagNode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05CE8BA-22B2-4086-B959-FB465A63E5E7}" type="pres">
      <dgm:prSet presAssocID="{995053E9-CC62-4F08-92D9-9DF32A35724A}" presName="sibTrans" presStyleLbl="sibTrans2D1" presStyleIdx="0" presStyleCnt="0"/>
      <dgm:spPr/>
    </dgm:pt>
    <dgm:pt modelId="{78B04D8E-41E9-4221-8826-7B655091BD2C}" type="pres">
      <dgm:prSet presAssocID="{F18279B4-B8BC-4976-9D62-1DCF149B788D}" presName="compNode" presStyleCnt="0"/>
      <dgm:spPr/>
    </dgm:pt>
    <dgm:pt modelId="{880D86C2-2CA3-4A0E-B50A-3A2EA266B729}" type="pres">
      <dgm:prSet presAssocID="{F18279B4-B8BC-4976-9D62-1DCF149B788D}" presName="bkgdShape" presStyleLbl="node1" presStyleIdx="1" presStyleCnt="3"/>
      <dgm:spPr/>
    </dgm:pt>
    <dgm:pt modelId="{0C2D7143-B7EF-4FC4-A1F2-74CA57346CBE}" type="pres">
      <dgm:prSet presAssocID="{F18279B4-B8BC-4976-9D62-1DCF149B788D}" presName="nodeTx" presStyleLbl="node1" presStyleIdx="1" presStyleCnt="3">
        <dgm:presLayoutVars>
          <dgm:bulletEnabled val="1"/>
        </dgm:presLayoutVars>
      </dgm:prSet>
      <dgm:spPr/>
    </dgm:pt>
    <dgm:pt modelId="{FB52E269-D984-4498-8413-4715DDDBE7D2}" type="pres">
      <dgm:prSet presAssocID="{F18279B4-B8BC-4976-9D62-1DCF149B788D}" presName="invisiNode" presStyleLbl="node1" presStyleIdx="1" presStyleCnt="3"/>
      <dgm:spPr/>
    </dgm:pt>
    <dgm:pt modelId="{29004A1E-A4F8-41A5-B70D-A5C14E0A37A8}" type="pres">
      <dgm:prSet presAssocID="{F18279B4-B8BC-4976-9D62-1DCF149B788D}" presName="imagNode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6DFDD20F-73C8-44A2-9CDF-D999ED94B15B}" type="pres">
      <dgm:prSet presAssocID="{09C45762-742E-43F1-B3C9-1ADE10B3CA5A}" presName="sibTrans" presStyleLbl="sibTrans2D1" presStyleIdx="0" presStyleCnt="0"/>
      <dgm:spPr/>
    </dgm:pt>
    <dgm:pt modelId="{C1FA0432-6CBE-4E01-8BA7-DDF09DF79D52}" type="pres">
      <dgm:prSet presAssocID="{A276A472-F19B-4ACA-A8F6-6F0A37CD9A84}" presName="compNode" presStyleCnt="0"/>
      <dgm:spPr/>
    </dgm:pt>
    <dgm:pt modelId="{E2BD8E25-D8E5-4324-B26E-5A792D1C5406}" type="pres">
      <dgm:prSet presAssocID="{A276A472-F19B-4ACA-A8F6-6F0A37CD9A84}" presName="bkgdShape" presStyleLbl="node1" presStyleIdx="2" presStyleCnt="3" custLinFactNeighborX="10026" custLinFactNeighborY="0"/>
      <dgm:spPr/>
    </dgm:pt>
    <dgm:pt modelId="{340F2BC3-3A86-4FCA-9BE2-27DF93AD7E0A}" type="pres">
      <dgm:prSet presAssocID="{A276A472-F19B-4ACA-A8F6-6F0A37CD9A84}" presName="nodeTx" presStyleLbl="node1" presStyleIdx="2" presStyleCnt="3">
        <dgm:presLayoutVars>
          <dgm:bulletEnabled val="1"/>
        </dgm:presLayoutVars>
      </dgm:prSet>
      <dgm:spPr/>
    </dgm:pt>
    <dgm:pt modelId="{E439EA15-5582-4151-A04F-360F79C97899}" type="pres">
      <dgm:prSet presAssocID="{A276A472-F19B-4ACA-A8F6-6F0A37CD9A84}" presName="invisiNode" presStyleLbl="node1" presStyleIdx="2" presStyleCnt="3"/>
      <dgm:spPr/>
    </dgm:pt>
    <dgm:pt modelId="{B3FBBC21-1118-4835-A67E-A1D77611D2BF}" type="pres">
      <dgm:prSet presAssocID="{A276A472-F19B-4ACA-A8F6-6F0A37CD9A84}" presName="imagNode" presStyleLbl="fgImgPlac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367DA406-1ACF-46CA-875E-DCE0BCBC63D4}" type="presOf" srcId="{A276A472-F19B-4ACA-A8F6-6F0A37CD9A84}" destId="{E2BD8E25-D8E5-4324-B26E-5A792D1C5406}" srcOrd="0" destOrd="0" presId="urn:microsoft.com/office/officeart/2005/8/layout/hList7"/>
    <dgm:cxn modelId="{0B2A0E13-F3D8-4B15-9AA3-39EBD95A54C2}" type="presOf" srcId="{F18279B4-B8BC-4976-9D62-1DCF149B788D}" destId="{0C2D7143-B7EF-4FC4-A1F2-74CA57346CBE}" srcOrd="1" destOrd="0" presId="urn:microsoft.com/office/officeart/2005/8/layout/hList7"/>
    <dgm:cxn modelId="{A335EE2A-5160-4D91-95DE-375E6DA96123}" srcId="{E0CB989E-5143-470C-9671-BF3821F6E65B}" destId="{424ADF1A-443D-4DD7-B3F7-11503D3BDD87}" srcOrd="0" destOrd="0" parTransId="{0F20A721-11ED-4EE8-AF6C-948F7A424A31}" sibTransId="{995053E9-CC62-4F08-92D9-9DF32A35724A}"/>
    <dgm:cxn modelId="{890ED433-53B4-4E96-9688-59000E1DCDED}" type="presOf" srcId="{09C45762-742E-43F1-B3C9-1ADE10B3CA5A}" destId="{6DFDD20F-73C8-44A2-9CDF-D999ED94B15B}" srcOrd="0" destOrd="0" presId="urn:microsoft.com/office/officeart/2005/8/layout/hList7"/>
    <dgm:cxn modelId="{DE72FA71-8B70-4BC4-9177-F1424CA5B94B}" type="presOf" srcId="{424ADF1A-443D-4DD7-B3F7-11503D3BDD87}" destId="{8101AF79-D286-498D-AAEF-DCDE1AC15694}" srcOrd="0" destOrd="0" presId="urn:microsoft.com/office/officeart/2005/8/layout/hList7"/>
    <dgm:cxn modelId="{481D4876-5E02-4401-9FBF-671FBCF2D25A}" type="presOf" srcId="{A276A472-F19B-4ACA-A8F6-6F0A37CD9A84}" destId="{340F2BC3-3A86-4FCA-9BE2-27DF93AD7E0A}" srcOrd="1" destOrd="0" presId="urn:microsoft.com/office/officeart/2005/8/layout/hList7"/>
    <dgm:cxn modelId="{65DE8776-A80D-4B97-B253-027CD8E92661}" type="presOf" srcId="{424ADF1A-443D-4DD7-B3F7-11503D3BDD87}" destId="{D82FDF26-B6A0-405A-A2CD-BB2657890A01}" srcOrd="1" destOrd="0" presId="urn:microsoft.com/office/officeart/2005/8/layout/hList7"/>
    <dgm:cxn modelId="{57662A7E-78C2-4E01-9A60-790174DC0CE3}" type="presOf" srcId="{995053E9-CC62-4F08-92D9-9DF32A35724A}" destId="{805CE8BA-22B2-4086-B959-FB465A63E5E7}" srcOrd="0" destOrd="0" presId="urn:microsoft.com/office/officeart/2005/8/layout/hList7"/>
    <dgm:cxn modelId="{018D5F85-6262-439E-9F01-4212C013C697}" type="presOf" srcId="{E0CB989E-5143-470C-9671-BF3821F6E65B}" destId="{9D58DC26-C774-428B-A19B-98A0A52F79EB}" srcOrd="0" destOrd="0" presId="urn:microsoft.com/office/officeart/2005/8/layout/hList7"/>
    <dgm:cxn modelId="{EB015F87-658A-4800-A073-88A336945E91}" type="presOf" srcId="{F18279B4-B8BC-4976-9D62-1DCF149B788D}" destId="{880D86C2-2CA3-4A0E-B50A-3A2EA266B729}" srcOrd="0" destOrd="0" presId="urn:microsoft.com/office/officeart/2005/8/layout/hList7"/>
    <dgm:cxn modelId="{4F8D509C-4EAC-4CD2-AD66-5D206590C897}" srcId="{E0CB989E-5143-470C-9671-BF3821F6E65B}" destId="{F18279B4-B8BC-4976-9D62-1DCF149B788D}" srcOrd="1" destOrd="0" parTransId="{3AB2509E-C6D1-48BD-AE41-AE3FF8113E55}" sibTransId="{09C45762-742E-43F1-B3C9-1ADE10B3CA5A}"/>
    <dgm:cxn modelId="{78ECE4C2-9396-4EA4-B0FD-277DEF93DAD9}" srcId="{E0CB989E-5143-470C-9671-BF3821F6E65B}" destId="{A276A472-F19B-4ACA-A8F6-6F0A37CD9A84}" srcOrd="2" destOrd="0" parTransId="{2A01A49C-F165-4B98-AEA0-3286213C0D27}" sibTransId="{0408CB09-0FC1-41C3-8EA2-900FF9C1981D}"/>
    <dgm:cxn modelId="{E2CBB66C-7739-467D-8966-6810E46F8EB4}" type="presParOf" srcId="{9D58DC26-C774-428B-A19B-98A0A52F79EB}" destId="{FDA514DA-B567-4B93-8BAE-065D441E1BFC}" srcOrd="0" destOrd="0" presId="urn:microsoft.com/office/officeart/2005/8/layout/hList7"/>
    <dgm:cxn modelId="{B49A57DF-EA4D-4795-BF78-A589117E365A}" type="presParOf" srcId="{9D58DC26-C774-428B-A19B-98A0A52F79EB}" destId="{3F73E1E3-F472-4B0A-9B01-F3FD61374850}" srcOrd="1" destOrd="0" presId="urn:microsoft.com/office/officeart/2005/8/layout/hList7"/>
    <dgm:cxn modelId="{BEC1625C-69FE-432E-A281-60072B4DEBDF}" type="presParOf" srcId="{3F73E1E3-F472-4B0A-9B01-F3FD61374850}" destId="{D674E314-1BA0-4ABE-A000-DCC27FD47181}" srcOrd="0" destOrd="0" presId="urn:microsoft.com/office/officeart/2005/8/layout/hList7"/>
    <dgm:cxn modelId="{568E6360-6EF9-4A80-B3E2-DB0410D41E2E}" type="presParOf" srcId="{D674E314-1BA0-4ABE-A000-DCC27FD47181}" destId="{8101AF79-D286-498D-AAEF-DCDE1AC15694}" srcOrd="0" destOrd="0" presId="urn:microsoft.com/office/officeart/2005/8/layout/hList7"/>
    <dgm:cxn modelId="{105A52B3-B4AA-4DD5-82EC-E3DC90B206E6}" type="presParOf" srcId="{D674E314-1BA0-4ABE-A000-DCC27FD47181}" destId="{D82FDF26-B6A0-405A-A2CD-BB2657890A01}" srcOrd="1" destOrd="0" presId="urn:microsoft.com/office/officeart/2005/8/layout/hList7"/>
    <dgm:cxn modelId="{24ED080C-D20B-499B-8447-9F6E222E1DEE}" type="presParOf" srcId="{D674E314-1BA0-4ABE-A000-DCC27FD47181}" destId="{E7FE26ED-F1E4-4E85-B3FE-6BF2B0EB915B}" srcOrd="2" destOrd="0" presId="urn:microsoft.com/office/officeart/2005/8/layout/hList7"/>
    <dgm:cxn modelId="{184DBB63-B7E1-4F6E-89F2-819B52D6FDCE}" type="presParOf" srcId="{D674E314-1BA0-4ABE-A000-DCC27FD47181}" destId="{80CF56B8-4D38-4F45-B559-394920D62B5B}" srcOrd="3" destOrd="0" presId="urn:microsoft.com/office/officeart/2005/8/layout/hList7"/>
    <dgm:cxn modelId="{CD4B6958-77E6-4C67-A00C-8EDFC63F5A5D}" type="presParOf" srcId="{3F73E1E3-F472-4B0A-9B01-F3FD61374850}" destId="{805CE8BA-22B2-4086-B959-FB465A63E5E7}" srcOrd="1" destOrd="0" presId="urn:microsoft.com/office/officeart/2005/8/layout/hList7"/>
    <dgm:cxn modelId="{9D1E6F2D-7813-43E0-B054-DF844A154975}" type="presParOf" srcId="{3F73E1E3-F472-4B0A-9B01-F3FD61374850}" destId="{78B04D8E-41E9-4221-8826-7B655091BD2C}" srcOrd="2" destOrd="0" presId="urn:microsoft.com/office/officeart/2005/8/layout/hList7"/>
    <dgm:cxn modelId="{89B484B0-0CFF-4D1F-A410-60B0E87D448A}" type="presParOf" srcId="{78B04D8E-41E9-4221-8826-7B655091BD2C}" destId="{880D86C2-2CA3-4A0E-B50A-3A2EA266B729}" srcOrd="0" destOrd="0" presId="urn:microsoft.com/office/officeart/2005/8/layout/hList7"/>
    <dgm:cxn modelId="{921C1F32-03AE-4D9A-B1F5-67CD7E1AA541}" type="presParOf" srcId="{78B04D8E-41E9-4221-8826-7B655091BD2C}" destId="{0C2D7143-B7EF-4FC4-A1F2-74CA57346CBE}" srcOrd="1" destOrd="0" presId="urn:microsoft.com/office/officeart/2005/8/layout/hList7"/>
    <dgm:cxn modelId="{E54DB8C9-0818-4489-AE73-647035F398EA}" type="presParOf" srcId="{78B04D8E-41E9-4221-8826-7B655091BD2C}" destId="{FB52E269-D984-4498-8413-4715DDDBE7D2}" srcOrd="2" destOrd="0" presId="urn:microsoft.com/office/officeart/2005/8/layout/hList7"/>
    <dgm:cxn modelId="{D8C12356-0DC6-4CFF-B5EC-3169907241A7}" type="presParOf" srcId="{78B04D8E-41E9-4221-8826-7B655091BD2C}" destId="{29004A1E-A4F8-41A5-B70D-A5C14E0A37A8}" srcOrd="3" destOrd="0" presId="urn:microsoft.com/office/officeart/2005/8/layout/hList7"/>
    <dgm:cxn modelId="{C9A4A613-DD3B-41B3-9250-254F51EAE3D6}" type="presParOf" srcId="{3F73E1E3-F472-4B0A-9B01-F3FD61374850}" destId="{6DFDD20F-73C8-44A2-9CDF-D999ED94B15B}" srcOrd="3" destOrd="0" presId="urn:microsoft.com/office/officeart/2005/8/layout/hList7"/>
    <dgm:cxn modelId="{192C1295-A7AD-4043-8FE1-B993BE6B4331}" type="presParOf" srcId="{3F73E1E3-F472-4B0A-9B01-F3FD61374850}" destId="{C1FA0432-6CBE-4E01-8BA7-DDF09DF79D52}" srcOrd="4" destOrd="0" presId="urn:microsoft.com/office/officeart/2005/8/layout/hList7"/>
    <dgm:cxn modelId="{56CAFC07-4FB5-4C70-9F4A-5399C6589B17}" type="presParOf" srcId="{C1FA0432-6CBE-4E01-8BA7-DDF09DF79D52}" destId="{E2BD8E25-D8E5-4324-B26E-5A792D1C5406}" srcOrd="0" destOrd="0" presId="urn:microsoft.com/office/officeart/2005/8/layout/hList7"/>
    <dgm:cxn modelId="{DFE7BA40-5C9F-4749-83C2-6612A8AEF3EE}" type="presParOf" srcId="{C1FA0432-6CBE-4E01-8BA7-DDF09DF79D52}" destId="{340F2BC3-3A86-4FCA-9BE2-27DF93AD7E0A}" srcOrd="1" destOrd="0" presId="urn:microsoft.com/office/officeart/2005/8/layout/hList7"/>
    <dgm:cxn modelId="{ADC9F685-055F-41C4-AC76-9DC0906579B9}" type="presParOf" srcId="{C1FA0432-6CBE-4E01-8BA7-DDF09DF79D52}" destId="{E439EA15-5582-4151-A04F-360F79C97899}" srcOrd="2" destOrd="0" presId="urn:microsoft.com/office/officeart/2005/8/layout/hList7"/>
    <dgm:cxn modelId="{9ACB5DE2-81B5-4E03-A26A-E98B7549974B}" type="presParOf" srcId="{C1FA0432-6CBE-4E01-8BA7-DDF09DF79D52}" destId="{B3FBBC21-1118-4835-A67E-A1D77611D2B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CB989E-5143-470C-9671-BF3821F6E65B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</dgm:pt>
    <dgm:pt modelId="{424ADF1A-443D-4DD7-B3F7-11503D3BDD87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en-IN" sz="1500" dirty="0">
              <a:solidFill>
                <a:schemeClr val="tx1"/>
              </a:solidFill>
            </a:rPr>
            <a:t>One must be a prime member to avail the benefits of amazon music</a:t>
          </a:r>
        </a:p>
        <a:p>
          <a:pPr algn="ctr"/>
          <a:r>
            <a:rPr lang="en-IN" sz="1500" dirty="0">
              <a:solidFill>
                <a:schemeClr val="tx1"/>
              </a:solidFill>
            </a:rPr>
            <a:t>It also comes bundled with some broadband plans</a:t>
          </a:r>
        </a:p>
      </dgm:t>
    </dgm:pt>
    <dgm:pt modelId="{0F20A721-11ED-4EE8-AF6C-948F7A424A31}" type="parTrans" cxnId="{A335EE2A-5160-4D91-95DE-375E6DA96123}">
      <dgm:prSet/>
      <dgm:spPr/>
      <dgm:t>
        <a:bodyPr/>
        <a:lstStyle/>
        <a:p>
          <a:endParaRPr lang="en-IN"/>
        </a:p>
      </dgm:t>
    </dgm:pt>
    <dgm:pt modelId="{995053E9-CC62-4F08-92D9-9DF32A35724A}" type="sibTrans" cxnId="{A335EE2A-5160-4D91-95DE-375E6DA96123}">
      <dgm:prSet/>
      <dgm:spPr/>
      <dgm:t>
        <a:bodyPr/>
        <a:lstStyle/>
        <a:p>
          <a:endParaRPr lang="en-IN"/>
        </a:p>
      </dgm:t>
    </dgm:pt>
    <dgm:pt modelId="{F18279B4-B8BC-4976-9D62-1DCF149B788D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algn="ctr"/>
          <a:endParaRPr lang="en-IN" sz="1200" dirty="0">
            <a:solidFill>
              <a:schemeClr val="tx1"/>
            </a:solidFill>
          </a:endParaRPr>
        </a:p>
        <a:p>
          <a:pPr algn="ctr"/>
          <a:endParaRPr lang="en-IN" sz="1200" dirty="0">
            <a:solidFill>
              <a:schemeClr val="tx1"/>
            </a:solidFill>
          </a:endParaRPr>
        </a:p>
        <a:p>
          <a:pPr algn="ctr"/>
          <a:endParaRPr lang="en-IN" sz="1200" dirty="0">
            <a:solidFill>
              <a:schemeClr val="tx1"/>
            </a:solidFill>
          </a:endParaRPr>
        </a:p>
        <a:p>
          <a:pPr algn="ctr"/>
          <a:endParaRPr lang="en-IN" sz="1200" dirty="0">
            <a:solidFill>
              <a:schemeClr val="tx1"/>
            </a:solidFill>
          </a:endParaRPr>
        </a:p>
        <a:p>
          <a:pPr algn="ctr"/>
          <a:endParaRPr lang="en-IN" sz="1200" dirty="0">
            <a:solidFill>
              <a:schemeClr val="tx1"/>
            </a:solidFill>
          </a:endParaRPr>
        </a:p>
        <a:p>
          <a:pPr algn="ctr"/>
          <a:r>
            <a:rPr lang="en-IN" sz="1350" dirty="0">
              <a:solidFill>
                <a:schemeClr val="tx1"/>
              </a:solidFill>
            </a:rPr>
            <a:t>Individual pro: ₹89/month(1</a:t>
          </a:r>
          <a:r>
            <a:rPr lang="en-IN" sz="1350" baseline="30000" dirty="0">
              <a:solidFill>
                <a:schemeClr val="tx1"/>
              </a:solidFill>
            </a:rPr>
            <a:t>st </a:t>
          </a:r>
          <a:r>
            <a:rPr lang="en-IN" sz="1350" dirty="0">
              <a:solidFill>
                <a:schemeClr val="tx1"/>
              </a:solidFill>
            </a:rPr>
            <a:t>month free)</a:t>
          </a:r>
        </a:p>
        <a:p>
          <a:pPr algn="ctr"/>
          <a:r>
            <a:rPr lang="en-IN" sz="1350" dirty="0">
              <a:solidFill>
                <a:schemeClr val="tx1"/>
              </a:solidFill>
            </a:rPr>
            <a:t>₹749/annum(one time)</a:t>
          </a:r>
        </a:p>
        <a:p>
          <a:pPr algn="ctr"/>
          <a:r>
            <a:rPr lang="en-IN" sz="1350" dirty="0">
              <a:solidFill>
                <a:schemeClr val="tx1"/>
              </a:solidFill>
            </a:rPr>
            <a:t>Pro duo: ₹89/month(1</a:t>
          </a:r>
          <a:r>
            <a:rPr lang="en-IN" sz="1350" baseline="30000" dirty="0">
              <a:solidFill>
                <a:schemeClr val="tx1"/>
              </a:solidFill>
            </a:rPr>
            <a:t>st </a:t>
          </a:r>
          <a:r>
            <a:rPr lang="en-IN" sz="1350" dirty="0">
              <a:solidFill>
                <a:schemeClr val="tx1"/>
              </a:solidFill>
            </a:rPr>
            <a:t>month free)</a:t>
          </a:r>
        </a:p>
        <a:p>
          <a:pPr algn="ctr"/>
          <a:r>
            <a:rPr lang="en-IN" sz="1350" dirty="0">
              <a:solidFill>
                <a:schemeClr val="tx1"/>
              </a:solidFill>
            </a:rPr>
            <a:t>₹1299/annum(one time)</a:t>
          </a:r>
        </a:p>
        <a:p>
          <a:pPr algn="ctr"/>
          <a:r>
            <a:rPr lang="en-IN" sz="1350" dirty="0">
              <a:solidFill>
                <a:schemeClr val="tx1"/>
              </a:solidFill>
            </a:rPr>
            <a:t>Pro family(6 accounts): ₹149/month(1</a:t>
          </a:r>
          <a:r>
            <a:rPr lang="en-IN" sz="1350" baseline="30000" dirty="0">
              <a:solidFill>
                <a:schemeClr val="tx1"/>
              </a:solidFill>
            </a:rPr>
            <a:t>st</a:t>
          </a:r>
          <a:r>
            <a:rPr lang="en-IN" sz="1350" dirty="0">
              <a:solidFill>
                <a:schemeClr val="tx1"/>
              </a:solidFill>
            </a:rPr>
            <a:t> month free)</a:t>
          </a:r>
        </a:p>
        <a:p>
          <a:pPr algn="ctr"/>
          <a:r>
            <a:rPr lang="en-IN" sz="1350" dirty="0">
              <a:solidFill>
                <a:schemeClr val="tx1"/>
              </a:solidFill>
            </a:rPr>
            <a:t>₹1299/annum(one time)</a:t>
          </a:r>
        </a:p>
        <a:p>
          <a:pPr algn="ctr"/>
          <a:r>
            <a:rPr lang="en-IN" sz="1350" dirty="0">
              <a:solidFill>
                <a:schemeClr val="tx1"/>
              </a:solidFill>
            </a:rPr>
            <a:t>Student: ₹49/month(1</a:t>
          </a:r>
          <a:r>
            <a:rPr lang="en-IN" sz="1350" baseline="30000" dirty="0">
              <a:solidFill>
                <a:schemeClr val="tx1"/>
              </a:solidFill>
            </a:rPr>
            <a:t>st</a:t>
          </a:r>
          <a:r>
            <a:rPr lang="en-IN" sz="1350" dirty="0">
              <a:solidFill>
                <a:schemeClr val="tx1"/>
              </a:solidFill>
            </a:rPr>
            <a:t> month free)</a:t>
          </a:r>
        </a:p>
        <a:p>
          <a:pPr algn="ctr"/>
          <a:r>
            <a:rPr lang="en-IN" sz="1350" dirty="0">
              <a:solidFill>
                <a:schemeClr val="tx1"/>
              </a:solidFill>
            </a:rPr>
            <a:t>₹399/annum</a:t>
          </a:r>
        </a:p>
        <a:p>
          <a:pPr algn="ctr"/>
          <a:r>
            <a:rPr lang="en-IN" sz="1350" dirty="0">
              <a:solidFill>
                <a:schemeClr val="tx1"/>
              </a:solidFill>
            </a:rPr>
            <a:t>Individual lite: ₹5/day, ₹19/week</a:t>
          </a:r>
        </a:p>
      </dgm:t>
    </dgm:pt>
    <dgm:pt modelId="{3AB2509E-C6D1-48BD-AE41-AE3FF8113E55}" type="parTrans" cxnId="{4F8D509C-4EAC-4CD2-AD66-5D206590C897}">
      <dgm:prSet/>
      <dgm:spPr/>
      <dgm:t>
        <a:bodyPr/>
        <a:lstStyle/>
        <a:p>
          <a:endParaRPr lang="en-IN"/>
        </a:p>
      </dgm:t>
    </dgm:pt>
    <dgm:pt modelId="{09C45762-742E-43F1-B3C9-1ADE10B3CA5A}" type="sibTrans" cxnId="{4F8D509C-4EAC-4CD2-AD66-5D206590C897}">
      <dgm:prSet/>
      <dgm:spPr/>
      <dgm:t>
        <a:bodyPr/>
        <a:lstStyle/>
        <a:p>
          <a:endParaRPr lang="en-IN"/>
        </a:p>
      </dgm:t>
    </dgm:pt>
    <dgm:pt modelId="{A276A472-F19B-4ACA-A8F6-6F0A37CD9A84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IN" sz="1500" dirty="0">
              <a:solidFill>
                <a:schemeClr val="tx1"/>
              </a:solidFill>
            </a:rPr>
            <a:t>Individual: ₹1/month (trial)</a:t>
          </a:r>
        </a:p>
        <a:p>
          <a:r>
            <a:rPr lang="en-IN" sz="1500" dirty="0">
              <a:solidFill>
                <a:schemeClr val="tx1"/>
              </a:solidFill>
            </a:rPr>
            <a:t>Monthly: ₹99/month</a:t>
          </a:r>
        </a:p>
        <a:p>
          <a:r>
            <a:rPr lang="en-IN" sz="1500" dirty="0">
              <a:solidFill>
                <a:schemeClr val="tx1"/>
              </a:solidFill>
            </a:rPr>
            <a:t>*Annual(offer): ₹299/annum*</a:t>
          </a:r>
        </a:p>
        <a:p>
          <a:r>
            <a:rPr lang="en-IN" sz="1500" dirty="0">
              <a:solidFill>
                <a:schemeClr val="tx1"/>
              </a:solidFill>
            </a:rPr>
            <a:t>Annual : ₹599/annum</a:t>
          </a:r>
        </a:p>
      </dgm:t>
    </dgm:pt>
    <dgm:pt modelId="{2A01A49C-F165-4B98-AEA0-3286213C0D27}" type="parTrans" cxnId="{78ECE4C2-9396-4EA4-B0FD-277DEF93DAD9}">
      <dgm:prSet/>
      <dgm:spPr/>
      <dgm:t>
        <a:bodyPr/>
        <a:lstStyle/>
        <a:p>
          <a:endParaRPr lang="en-IN"/>
        </a:p>
      </dgm:t>
    </dgm:pt>
    <dgm:pt modelId="{0408CB09-0FC1-41C3-8EA2-900FF9C1981D}" type="sibTrans" cxnId="{78ECE4C2-9396-4EA4-B0FD-277DEF93DAD9}">
      <dgm:prSet/>
      <dgm:spPr/>
      <dgm:t>
        <a:bodyPr/>
        <a:lstStyle/>
        <a:p>
          <a:endParaRPr lang="en-IN"/>
        </a:p>
      </dgm:t>
    </dgm:pt>
    <dgm:pt modelId="{9D58DC26-C774-428B-A19B-98A0A52F79EB}" type="pres">
      <dgm:prSet presAssocID="{E0CB989E-5143-470C-9671-BF3821F6E65B}" presName="Name0" presStyleCnt="0">
        <dgm:presLayoutVars>
          <dgm:dir/>
          <dgm:resizeHandles val="exact"/>
        </dgm:presLayoutVars>
      </dgm:prSet>
      <dgm:spPr/>
    </dgm:pt>
    <dgm:pt modelId="{FDA514DA-B567-4B93-8BAE-065D441E1BFC}" type="pres">
      <dgm:prSet presAssocID="{E0CB989E-5143-470C-9671-BF3821F6E65B}" presName="fgShape" presStyleLbl="fgShp" presStyleIdx="0" presStyleCnt="1" custFlipVert="0" custFlipHor="1" custScaleX="590" custScaleY="32273" custLinFactNeighborX="44693" custLinFactNeighborY="40197"/>
      <dgm:spPr>
        <a:solidFill>
          <a:schemeClr val="bg1"/>
        </a:solidFill>
        <a:ln>
          <a:solidFill>
            <a:schemeClr val="bg1"/>
          </a:solidFill>
        </a:ln>
      </dgm:spPr>
    </dgm:pt>
    <dgm:pt modelId="{3F73E1E3-F472-4B0A-9B01-F3FD61374850}" type="pres">
      <dgm:prSet presAssocID="{E0CB989E-5143-470C-9671-BF3821F6E65B}" presName="linComp" presStyleCnt="0"/>
      <dgm:spPr/>
    </dgm:pt>
    <dgm:pt modelId="{D674E314-1BA0-4ABE-A000-DCC27FD47181}" type="pres">
      <dgm:prSet presAssocID="{424ADF1A-443D-4DD7-B3F7-11503D3BDD87}" presName="compNode" presStyleCnt="0"/>
      <dgm:spPr/>
    </dgm:pt>
    <dgm:pt modelId="{8101AF79-D286-498D-AAEF-DCDE1AC15694}" type="pres">
      <dgm:prSet presAssocID="{424ADF1A-443D-4DD7-B3F7-11503D3BDD87}" presName="bkgdShape" presStyleLbl="node1" presStyleIdx="0" presStyleCnt="3"/>
      <dgm:spPr/>
    </dgm:pt>
    <dgm:pt modelId="{D82FDF26-B6A0-405A-A2CD-BB2657890A01}" type="pres">
      <dgm:prSet presAssocID="{424ADF1A-443D-4DD7-B3F7-11503D3BDD87}" presName="nodeTx" presStyleLbl="node1" presStyleIdx="0" presStyleCnt="3">
        <dgm:presLayoutVars>
          <dgm:bulletEnabled val="1"/>
        </dgm:presLayoutVars>
      </dgm:prSet>
      <dgm:spPr/>
    </dgm:pt>
    <dgm:pt modelId="{E7FE26ED-F1E4-4E85-B3FE-6BF2B0EB915B}" type="pres">
      <dgm:prSet presAssocID="{424ADF1A-443D-4DD7-B3F7-11503D3BDD87}" presName="invisiNode" presStyleLbl="node1" presStyleIdx="0" presStyleCnt="3"/>
      <dgm:spPr/>
    </dgm:pt>
    <dgm:pt modelId="{80CF56B8-4D38-4F45-B559-394920D62B5B}" type="pres">
      <dgm:prSet presAssocID="{424ADF1A-443D-4DD7-B3F7-11503D3BDD87}" presName="imagNode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05CE8BA-22B2-4086-B959-FB465A63E5E7}" type="pres">
      <dgm:prSet presAssocID="{995053E9-CC62-4F08-92D9-9DF32A35724A}" presName="sibTrans" presStyleLbl="sibTrans2D1" presStyleIdx="0" presStyleCnt="0"/>
      <dgm:spPr/>
    </dgm:pt>
    <dgm:pt modelId="{78B04D8E-41E9-4221-8826-7B655091BD2C}" type="pres">
      <dgm:prSet presAssocID="{F18279B4-B8BC-4976-9D62-1DCF149B788D}" presName="compNode" presStyleCnt="0"/>
      <dgm:spPr/>
    </dgm:pt>
    <dgm:pt modelId="{880D86C2-2CA3-4A0E-B50A-3A2EA266B729}" type="pres">
      <dgm:prSet presAssocID="{F18279B4-B8BC-4976-9D62-1DCF149B788D}" presName="bkgdShape" presStyleLbl="node1" presStyleIdx="1" presStyleCnt="3"/>
      <dgm:spPr/>
    </dgm:pt>
    <dgm:pt modelId="{0C2D7143-B7EF-4FC4-A1F2-74CA57346CBE}" type="pres">
      <dgm:prSet presAssocID="{F18279B4-B8BC-4976-9D62-1DCF149B788D}" presName="nodeTx" presStyleLbl="node1" presStyleIdx="1" presStyleCnt="3">
        <dgm:presLayoutVars>
          <dgm:bulletEnabled val="1"/>
        </dgm:presLayoutVars>
      </dgm:prSet>
      <dgm:spPr/>
    </dgm:pt>
    <dgm:pt modelId="{FB52E269-D984-4498-8413-4715DDDBE7D2}" type="pres">
      <dgm:prSet presAssocID="{F18279B4-B8BC-4976-9D62-1DCF149B788D}" presName="invisiNode" presStyleLbl="node1" presStyleIdx="1" presStyleCnt="3"/>
      <dgm:spPr/>
    </dgm:pt>
    <dgm:pt modelId="{29004A1E-A4F8-41A5-B70D-A5C14E0A37A8}" type="pres">
      <dgm:prSet presAssocID="{F18279B4-B8BC-4976-9D62-1DCF149B788D}" presName="imagNode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DFDD20F-73C8-44A2-9CDF-D999ED94B15B}" type="pres">
      <dgm:prSet presAssocID="{09C45762-742E-43F1-B3C9-1ADE10B3CA5A}" presName="sibTrans" presStyleLbl="sibTrans2D1" presStyleIdx="0" presStyleCnt="0"/>
      <dgm:spPr/>
    </dgm:pt>
    <dgm:pt modelId="{C1FA0432-6CBE-4E01-8BA7-DDF09DF79D52}" type="pres">
      <dgm:prSet presAssocID="{A276A472-F19B-4ACA-A8F6-6F0A37CD9A84}" presName="compNode" presStyleCnt="0"/>
      <dgm:spPr/>
    </dgm:pt>
    <dgm:pt modelId="{E2BD8E25-D8E5-4324-B26E-5A792D1C5406}" type="pres">
      <dgm:prSet presAssocID="{A276A472-F19B-4ACA-A8F6-6F0A37CD9A84}" presName="bkgdShape" presStyleLbl="node1" presStyleIdx="2" presStyleCnt="3" custLinFactNeighborX="64" custLinFactNeighborY="-4237"/>
      <dgm:spPr/>
    </dgm:pt>
    <dgm:pt modelId="{340F2BC3-3A86-4FCA-9BE2-27DF93AD7E0A}" type="pres">
      <dgm:prSet presAssocID="{A276A472-F19B-4ACA-A8F6-6F0A37CD9A84}" presName="nodeTx" presStyleLbl="node1" presStyleIdx="2" presStyleCnt="3">
        <dgm:presLayoutVars>
          <dgm:bulletEnabled val="1"/>
        </dgm:presLayoutVars>
      </dgm:prSet>
      <dgm:spPr/>
    </dgm:pt>
    <dgm:pt modelId="{E439EA15-5582-4151-A04F-360F79C97899}" type="pres">
      <dgm:prSet presAssocID="{A276A472-F19B-4ACA-A8F6-6F0A37CD9A84}" presName="invisiNode" presStyleLbl="node1" presStyleIdx="2" presStyleCnt="3"/>
      <dgm:spPr/>
    </dgm:pt>
    <dgm:pt modelId="{B3FBBC21-1118-4835-A67E-A1D77611D2BF}" type="pres">
      <dgm:prSet presAssocID="{A276A472-F19B-4ACA-A8F6-6F0A37CD9A84}" presName="imagNode" presStyleLbl="fgImgPlac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367DA406-1ACF-46CA-875E-DCE0BCBC63D4}" type="presOf" srcId="{A276A472-F19B-4ACA-A8F6-6F0A37CD9A84}" destId="{E2BD8E25-D8E5-4324-B26E-5A792D1C5406}" srcOrd="0" destOrd="0" presId="urn:microsoft.com/office/officeart/2005/8/layout/hList7"/>
    <dgm:cxn modelId="{0B2A0E13-F3D8-4B15-9AA3-39EBD95A54C2}" type="presOf" srcId="{F18279B4-B8BC-4976-9D62-1DCF149B788D}" destId="{0C2D7143-B7EF-4FC4-A1F2-74CA57346CBE}" srcOrd="1" destOrd="0" presId="urn:microsoft.com/office/officeart/2005/8/layout/hList7"/>
    <dgm:cxn modelId="{A335EE2A-5160-4D91-95DE-375E6DA96123}" srcId="{E0CB989E-5143-470C-9671-BF3821F6E65B}" destId="{424ADF1A-443D-4DD7-B3F7-11503D3BDD87}" srcOrd="0" destOrd="0" parTransId="{0F20A721-11ED-4EE8-AF6C-948F7A424A31}" sibTransId="{995053E9-CC62-4F08-92D9-9DF32A35724A}"/>
    <dgm:cxn modelId="{890ED433-53B4-4E96-9688-59000E1DCDED}" type="presOf" srcId="{09C45762-742E-43F1-B3C9-1ADE10B3CA5A}" destId="{6DFDD20F-73C8-44A2-9CDF-D999ED94B15B}" srcOrd="0" destOrd="0" presId="urn:microsoft.com/office/officeart/2005/8/layout/hList7"/>
    <dgm:cxn modelId="{DE72FA71-8B70-4BC4-9177-F1424CA5B94B}" type="presOf" srcId="{424ADF1A-443D-4DD7-B3F7-11503D3BDD87}" destId="{8101AF79-D286-498D-AAEF-DCDE1AC15694}" srcOrd="0" destOrd="0" presId="urn:microsoft.com/office/officeart/2005/8/layout/hList7"/>
    <dgm:cxn modelId="{481D4876-5E02-4401-9FBF-671FBCF2D25A}" type="presOf" srcId="{A276A472-F19B-4ACA-A8F6-6F0A37CD9A84}" destId="{340F2BC3-3A86-4FCA-9BE2-27DF93AD7E0A}" srcOrd="1" destOrd="0" presId="urn:microsoft.com/office/officeart/2005/8/layout/hList7"/>
    <dgm:cxn modelId="{65DE8776-A80D-4B97-B253-027CD8E92661}" type="presOf" srcId="{424ADF1A-443D-4DD7-B3F7-11503D3BDD87}" destId="{D82FDF26-B6A0-405A-A2CD-BB2657890A01}" srcOrd="1" destOrd="0" presId="urn:microsoft.com/office/officeart/2005/8/layout/hList7"/>
    <dgm:cxn modelId="{57662A7E-78C2-4E01-9A60-790174DC0CE3}" type="presOf" srcId="{995053E9-CC62-4F08-92D9-9DF32A35724A}" destId="{805CE8BA-22B2-4086-B959-FB465A63E5E7}" srcOrd="0" destOrd="0" presId="urn:microsoft.com/office/officeart/2005/8/layout/hList7"/>
    <dgm:cxn modelId="{018D5F85-6262-439E-9F01-4212C013C697}" type="presOf" srcId="{E0CB989E-5143-470C-9671-BF3821F6E65B}" destId="{9D58DC26-C774-428B-A19B-98A0A52F79EB}" srcOrd="0" destOrd="0" presId="urn:microsoft.com/office/officeart/2005/8/layout/hList7"/>
    <dgm:cxn modelId="{EB015F87-658A-4800-A073-88A336945E91}" type="presOf" srcId="{F18279B4-B8BC-4976-9D62-1DCF149B788D}" destId="{880D86C2-2CA3-4A0E-B50A-3A2EA266B729}" srcOrd="0" destOrd="0" presId="urn:microsoft.com/office/officeart/2005/8/layout/hList7"/>
    <dgm:cxn modelId="{4F8D509C-4EAC-4CD2-AD66-5D206590C897}" srcId="{E0CB989E-5143-470C-9671-BF3821F6E65B}" destId="{F18279B4-B8BC-4976-9D62-1DCF149B788D}" srcOrd="1" destOrd="0" parTransId="{3AB2509E-C6D1-48BD-AE41-AE3FF8113E55}" sibTransId="{09C45762-742E-43F1-B3C9-1ADE10B3CA5A}"/>
    <dgm:cxn modelId="{78ECE4C2-9396-4EA4-B0FD-277DEF93DAD9}" srcId="{E0CB989E-5143-470C-9671-BF3821F6E65B}" destId="{A276A472-F19B-4ACA-A8F6-6F0A37CD9A84}" srcOrd="2" destOrd="0" parTransId="{2A01A49C-F165-4B98-AEA0-3286213C0D27}" sibTransId="{0408CB09-0FC1-41C3-8EA2-900FF9C1981D}"/>
    <dgm:cxn modelId="{E2CBB66C-7739-467D-8966-6810E46F8EB4}" type="presParOf" srcId="{9D58DC26-C774-428B-A19B-98A0A52F79EB}" destId="{FDA514DA-B567-4B93-8BAE-065D441E1BFC}" srcOrd="0" destOrd="0" presId="urn:microsoft.com/office/officeart/2005/8/layout/hList7"/>
    <dgm:cxn modelId="{B49A57DF-EA4D-4795-BF78-A589117E365A}" type="presParOf" srcId="{9D58DC26-C774-428B-A19B-98A0A52F79EB}" destId="{3F73E1E3-F472-4B0A-9B01-F3FD61374850}" srcOrd="1" destOrd="0" presId="urn:microsoft.com/office/officeart/2005/8/layout/hList7"/>
    <dgm:cxn modelId="{BEC1625C-69FE-432E-A281-60072B4DEBDF}" type="presParOf" srcId="{3F73E1E3-F472-4B0A-9B01-F3FD61374850}" destId="{D674E314-1BA0-4ABE-A000-DCC27FD47181}" srcOrd="0" destOrd="0" presId="urn:microsoft.com/office/officeart/2005/8/layout/hList7"/>
    <dgm:cxn modelId="{568E6360-6EF9-4A80-B3E2-DB0410D41E2E}" type="presParOf" srcId="{D674E314-1BA0-4ABE-A000-DCC27FD47181}" destId="{8101AF79-D286-498D-AAEF-DCDE1AC15694}" srcOrd="0" destOrd="0" presId="urn:microsoft.com/office/officeart/2005/8/layout/hList7"/>
    <dgm:cxn modelId="{105A52B3-B4AA-4DD5-82EC-E3DC90B206E6}" type="presParOf" srcId="{D674E314-1BA0-4ABE-A000-DCC27FD47181}" destId="{D82FDF26-B6A0-405A-A2CD-BB2657890A01}" srcOrd="1" destOrd="0" presId="urn:microsoft.com/office/officeart/2005/8/layout/hList7"/>
    <dgm:cxn modelId="{24ED080C-D20B-499B-8447-9F6E222E1DEE}" type="presParOf" srcId="{D674E314-1BA0-4ABE-A000-DCC27FD47181}" destId="{E7FE26ED-F1E4-4E85-B3FE-6BF2B0EB915B}" srcOrd="2" destOrd="0" presId="urn:microsoft.com/office/officeart/2005/8/layout/hList7"/>
    <dgm:cxn modelId="{184DBB63-B7E1-4F6E-89F2-819B52D6FDCE}" type="presParOf" srcId="{D674E314-1BA0-4ABE-A000-DCC27FD47181}" destId="{80CF56B8-4D38-4F45-B559-394920D62B5B}" srcOrd="3" destOrd="0" presId="urn:microsoft.com/office/officeart/2005/8/layout/hList7"/>
    <dgm:cxn modelId="{CD4B6958-77E6-4C67-A00C-8EDFC63F5A5D}" type="presParOf" srcId="{3F73E1E3-F472-4B0A-9B01-F3FD61374850}" destId="{805CE8BA-22B2-4086-B959-FB465A63E5E7}" srcOrd="1" destOrd="0" presId="urn:microsoft.com/office/officeart/2005/8/layout/hList7"/>
    <dgm:cxn modelId="{9D1E6F2D-7813-43E0-B054-DF844A154975}" type="presParOf" srcId="{3F73E1E3-F472-4B0A-9B01-F3FD61374850}" destId="{78B04D8E-41E9-4221-8826-7B655091BD2C}" srcOrd="2" destOrd="0" presId="urn:microsoft.com/office/officeart/2005/8/layout/hList7"/>
    <dgm:cxn modelId="{89B484B0-0CFF-4D1F-A410-60B0E87D448A}" type="presParOf" srcId="{78B04D8E-41E9-4221-8826-7B655091BD2C}" destId="{880D86C2-2CA3-4A0E-B50A-3A2EA266B729}" srcOrd="0" destOrd="0" presId="urn:microsoft.com/office/officeart/2005/8/layout/hList7"/>
    <dgm:cxn modelId="{921C1F32-03AE-4D9A-B1F5-67CD7E1AA541}" type="presParOf" srcId="{78B04D8E-41E9-4221-8826-7B655091BD2C}" destId="{0C2D7143-B7EF-4FC4-A1F2-74CA57346CBE}" srcOrd="1" destOrd="0" presId="urn:microsoft.com/office/officeart/2005/8/layout/hList7"/>
    <dgm:cxn modelId="{E54DB8C9-0818-4489-AE73-647035F398EA}" type="presParOf" srcId="{78B04D8E-41E9-4221-8826-7B655091BD2C}" destId="{FB52E269-D984-4498-8413-4715DDDBE7D2}" srcOrd="2" destOrd="0" presId="urn:microsoft.com/office/officeart/2005/8/layout/hList7"/>
    <dgm:cxn modelId="{D8C12356-0DC6-4CFF-B5EC-3169907241A7}" type="presParOf" srcId="{78B04D8E-41E9-4221-8826-7B655091BD2C}" destId="{29004A1E-A4F8-41A5-B70D-A5C14E0A37A8}" srcOrd="3" destOrd="0" presId="urn:microsoft.com/office/officeart/2005/8/layout/hList7"/>
    <dgm:cxn modelId="{C9A4A613-DD3B-41B3-9250-254F51EAE3D6}" type="presParOf" srcId="{3F73E1E3-F472-4B0A-9B01-F3FD61374850}" destId="{6DFDD20F-73C8-44A2-9CDF-D999ED94B15B}" srcOrd="3" destOrd="0" presId="urn:microsoft.com/office/officeart/2005/8/layout/hList7"/>
    <dgm:cxn modelId="{192C1295-A7AD-4043-8FE1-B993BE6B4331}" type="presParOf" srcId="{3F73E1E3-F472-4B0A-9B01-F3FD61374850}" destId="{C1FA0432-6CBE-4E01-8BA7-DDF09DF79D52}" srcOrd="4" destOrd="0" presId="urn:microsoft.com/office/officeart/2005/8/layout/hList7"/>
    <dgm:cxn modelId="{56CAFC07-4FB5-4C70-9F4A-5399C6589B17}" type="presParOf" srcId="{C1FA0432-6CBE-4E01-8BA7-DDF09DF79D52}" destId="{E2BD8E25-D8E5-4324-B26E-5A792D1C5406}" srcOrd="0" destOrd="0" presId="urn:microsoft.com/office/officeart/2005/8/layout/hList7"/>
    <dgm:cxn modelId="{DFE7BA40-5C9F-4749-83C2-6612A8AEF3EE}" type="presParOf" srcId="{C1FA0432-6CBE-4E01-8BA7-DDF09DF79D52}" destId="{340F2BC3-3A86-4FCA-9BE2-27DF93AD7E0A}" srcOrd="1" destOrd="0" presId="urn:microsoft.com/office/officeart/2005/8/layout/hList7"/>
    <dgm:cxn modelId="{ADC9F685-055F-41C4-AC76-9DC0906579B9}" type="presParOf" srcId="{C1FA0432-6CBE-4E01-8BA7-DDF09DF79D52}" destId="{E439EA15-5582-4151-A04F-360F79C97899}" srcOrd="2" destOrd="0" presId="urn:microsoft.com/office/officeart/2005/8/layout/hList7"/>
    <dgm:cxn modelId="{9ACB5DE2-81B5-4E03-A26A-E98B7549974B}" type="presParOf" srcId="{C1FA0432-6CBE-4E01-8BA7-DDF09DF79D52}" destId="{B3FBBC21-1118-4835-A67E-A1D77611D2B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1AF79-D286-498D-AAEF-DCDE1AC15694}">
      <dsp:nvSpPr>
        <dsp:cNvPr id="0" name=""/>
        <dsp:cNvSpPr/>
      </dsp:nvSpPr>
      <dsp:spPr>
        <a:xfrm>
          <a:off x="1767" y="0"/>
          <a:ext cx="2750511" cy="5516788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chemeClr val="tx1"/>
              </a:solidFill>
            </a:rPr>
            <a:t>Individual: ₹119/month(₹59 for first 3 months)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chemeClr val="tx1"/>
              </a:solidFill>
            </a:rPr>
            <a:t>Duo: ₹149/month(1</a:t>
          </a:r>
          <a:r>
            <a:rPr lang="en-IN" sz="1500" kern="1200" baseline="30000" dirty="0">
              <a:solidFill>
                <a:schemeClr val="tx1"/>
              </a:solidFill>
            </a:rPr>
            <a:t>st</a:t>
          </a:r>
          <a:r>
            <a:rPr lang="en-IN" sz="1500" kern="1200" dirty="0">
              <a:solidFill>
                <a:schemeClr val="tx1"/>
              </a:solidFill>
            </a:rPr>
            <a:t> free)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chemeClr val="tx1"/>
              </a:solidFill>
            </a:rPr>
            <a:t>Family(6 accounts): ₹179/month(1st month free)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chemeClr val="tx1"/>
              </a:solidFill>
            </a:rPr>
            <a:t>Mini: ₹25/week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chemeClr val="tx1"/>
              </a:solidFill>
            </a:rPr>
            <a:t>Student: ₹59 for 2 months(1</a:t>
          </a:r>
          <a:r>
            <a:rPr lang="en-IN" sz="1500" kern="1200" baseline="30000" dirty="0">
              <a:solidFill>
                <a:schemeClr val="tx1"/>
              </a:solidFill>
            </a:rPr>
            <a:t>st</a:t>
          </a:r>
          <a:r>
            <a:rPr lang="en-IN" sz="1500" kern="1200" dirty="0">
              <a:solidFill>
                <a:schemeClr val="tx1"/>
              </a:solidFill>
            </a:rPr>
            <a:t> month free)</a:t>
          </a:r>
        </a:p>
      </dsp:txBody>
      <dsp:txXfrm>
        <a:off x="1767" y="2206715"/>
        <a:ext cx="2750511" cy="2206715"/>
      </dsp:txXfrm>
    </dsp:sp>
    <dsp:sp modelId="{80CF56B8-4D38-4F45-B559-394920D62B5B}">
      <dsp:nvSpPr>
        <dsp:cNvPr id="0" name=""/>
        <dsp:cNvSpPr/>
      </dsp:nvSpPr>
      <dsp:spPr>
        <a:xfrm>
          <a:off x="458478" y="331007"/>
          <a:ext cx="1837090" cy="1837090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0D86C2-2CA3-4A0E-B50A-3A2EA266B729}">
      <dsp:nvSpPr>
        <dsp:cNvPr id="0" name=""/>
        <dsp:cNvSpPr/>
      </dsp:nvSpPr>
      <dsp:spPr>
        <a:xfrm>
          <a:off x="2834794" y="0"/>
          <a:ext cx="2750511" cy="5516788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chemeClr val="tx1"/>
              </a:solidFill>
            </a:rPr>
            <a:t>Individual: ₹99/month(1</a:t>
          </a:r>
          <a:r>
            <a:rPr lang="en-IN" sz="1500" kern="1200" baseline="30000" dirty="0">
              <a:solidFill>
                <a:schemeClr val="tx1"/>
              </a:solidFill>
            </a:rPr>
            <a:t>st</a:t>
          </a:r>
          <a:r>
            <a:rPr lang="en-IN" sz="1500" kern="1200" dirty="0">
              <a:solidFill>
                <a:schemeClr val="tx1"/>
              </a:solidFill>
            </a:rPr>
            <a:t> month free)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chemeClr val="tx1"/>
              </a:solidFill>
            </a:rPr>
            <a:t>₹990/annum(one time)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chemeClr val="tx1"/>
              </a:solidFill>
            </a:rPr>
            <a:t>Family(5 accounts): ₹149/month(1</a:t>
          </a:r>
          <a:r>
            <a:rPr lang="en-IN" sz="1500" kern="1200" baseline="30000" dirty="0">
              <a:solidFill>
                <a:schemeClr val="tx1"/>
              </a:solidFill>
            </a:rPr>
            <a:t>st</a:t>
          </a:r>
          <a:r>
            <a:rPr lang="en-IN" sz="1500" kern="1200" dirty="0">
              <a:solidFill>
                <a:schemeClr val="tx1"/>
              </a:solidFill>
            </a:rPr>
            <a:t> month free)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chemeClr val="tx1"/>
              </a:solidFill>
            </a:rPr>
            <a:t>Student: ₹59/month(1</a:t>
          </a:r>
          <a:r>
            <a:rPr lang="en-IN" sz="1500" kern="1200" baseline="30000" dirty="0">
              <a:solidFill>
                <a:schemeClr val="tx1"/>
              </a:solidFill>
            </a:rPr>
            <a:t>st</a:t>
          </a:r>
          <a:r>
            <a:rPr lang="en-IN" sz="1500" kern="1200" dirty="0">
              <a:solidFill>
                <a:schemeClr val="tx1"/>
              </a:solidFill>
            </a:rPr>
            <a:t> month free)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 dirty="0">
            <a:solidFill>
              <a:schemeClr val="tx1"/>
            </a:solidFill>
          </a:endParaRPr>
        </a:p>
      </dsp:txBody>
      <dsp:txXfrm>
        <a:off x="2834794" y="2206715"/>
        <a:ext cx="2750511" cy="2206715"/>
      </dsp:txXfrm>
    </dsp:sp>
    <dsp:sp modelId="{29004A1E-A4F8-41A5-B70D-A5C14E0A37A8}">
      <dsp:nvSpPr>
        <dsp:cNvPr id="0" name=""/>
        <dsp:cNvSpPr/>
      </dsp:nvSpPr>
      <dsp:spPr>
        <a:xfrm>
          <a:off x="3291504" y="331007"/>
          <a:ext cx="1837090" cy="1837090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D8E25-D8E5-4324-B26E-5A792D1C5406}">
      <dsp:nvSpPr>
        <dsp:cNvPr id="0" name=""/>
        <dsp:cNvSpPr/>
      </dsp:nvSpPr>
      <dsp:spPr>
        <a:xfrm>
          <a:off x="5669588" y="0"/>
          <a:ext cx="2750511" cy="5516788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chemeClr val="tx1"/>
              </a:solidFill>
            </a:rPr>
            <a:t>Individual: ₹49/month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chemeClr val="tx1"/>
              </a:solidFill>
            </a:rPr>
            <a:t>**Offered with some Airtel prepaid/postpaid plans**</a:t>
          </a:r>
        </a:p>
      </dsp:txBody>
      <dsp:txXfrm>
        <a:off x="5669588" y="2206715"/>
        <a:ext cx="2750511" cy="2206715"/>
      </dsp:txXfrm>
    </dsp:sp>
    <dsp:sp modelId="{B3FBBC21-1118-4835-A67E-A1D77611D2BF}">
      <dsp:nvSpPr>
        <dsp:cNvPr id="0" name=""/>
        <dsp:cNvSpPr/>
      </dsp:nvSpPr>
      <dsp:spPr>
        <a:xfrm>
          <a:off x="6124531" y="331007"/>
          <a:ext cx="1837090" cy="1837090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A514DA-B567-4B93-8BAE-065D441E1BFC}">
      <dsp:nvSpPr>
        <dsp:cNvPr id="0" name=""/>
        <dsp:cNvSpPr/>
      </dsp:nvSpPr>
      <dsp:spPr>
        <a:xfrm>
          <a:off x="7857950" y="5130156"/>
          <a:ext cx="272056" cy="262033"/>
        </a:xfrm>
        <a:prstGeom prst="leftRightArrow">
          <a:avLst/>
        </a:prstGeom>
        <a:solidFill>
          <a:schemeClr val="bg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1AF79-D286-498D-AAEF-DCDE1AC15694}">
      <dsp:nvSpPr>
        <dsp:cNvPr id="0" name=""/>
        <dsp:cNvSpPr/>
      </dsp:nvSpPr>
      <dsp:spPr>
        <a:xfrm>
          <a:off x="1767" y="0"/>
          <a:ext cx="2750511" cy="5516788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chemeClr val="tx1"/>
              </a:solidFill>
            </a:rPr>
            <a:t>One must be a prime member to avail the benefits of amazon music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chemeClr val="tx1"/>
              </a:solidFill>
            </a:rPr>
            <a:t>It also comes bundled with some broadband plans</a:t>
          </a:r>
        </a:p>
      </dsp:txBody>
      <dsp:txXfrm>
        <a:off x="1767" y="2206715"/>
        <a:ext cx="2750511" cy="2206715"/>
      </dsp:txXfrm>
    </dsp:sp>
    <dsp:sp modelId="{80CF56B8-4D38-4F45-B559-394920D62B5B}">
      <dsp:nvSpPr>
        <dsp:cNvPr id="0" name=""/>
        <dsp:cNvSpPr/>
      </dsp:nvSpPr>
      <dsp:spPr>
        <a:xfrm>
          <a:off x="458478" y="331007"/>
          <a:ext cx="1837090" cy="1837090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0D86C2-2CA3-4A0E-B50A-3A2EA266B729}">
      <dsp:nvSpPr>
        <dsp:cNvPr id="0" name=""/>
        <dsp:cNvSpPr/>
      </dsp:nvSpPr>
      <dsp:spPr>
        <a:xfrm>
          <a:off x="2834794" y="0"/>
          <a:ext cx="2750511" cy="5516788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 dirty="0">
            <a:solidFill>
              <a:schemeClr val="tx1"/>
            </a:solidFill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 dirty="0">
            <a:solidFill>
              <a:schemeClr val="tx1"/>
            </a:solidFill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 dirty="0">
            <a:solidFill>
              <a:schemeClr val="tx1"/>
            </a:solidFill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 dirty="0">
            <a:solidFill>
              <a:schemeClr val="tx1"/>
            </a:solidFill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 dirty="0">
            <a:solidFill>
              <a:schemeClr val="tx1"/>
            </a:solidFill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50" kern="1200" dirty="0">
              <a:solidFill>
                <a:schemeClr val="tx1"/>
              </a:solidFill>
            </a:rPr>
            <a:t>Individual pro: ₹89/month(1</a:t>
          </a:r>
          <a:r>
            <a:rPr lang="en-IN" sz="1350" kern="1200" baseline="30000" dirty="0">
              <a:solidFill>
                <a:schemeClr val="tx1"/>
              </a:solidFill>
            </a:rPr>
            <a:t>st </a:t>
          </a:r>
          <a:r>
            <a:rPr lang="en-IN" sz="1350" kern="1200" dirty="0">
              <a:solidFill>
                <a:schemeClr val="tx1"/>
              </a:solidFill>
            </a:rPr>
            <a:t>month free)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50" kern="1200" dirty="0">
              <a:solidFill>
                <a:schemeClr val="tx1"/>
              </a:solidFill>
            </a:rPr>
            <a:t>₹749/annum(one time)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50" kern="1200" dirty="0">
              <a:solidFill>
                <a:schemeClr val="tx1"/>
              </a:solidFill>
            </a:rPr>
            <a:t>Pro duo: ₹89/month(1</a:t>
          </a:r>
          <a:r>
            <a:rPr lang="en-IN" sz="1350" kern="1200" baseline="30000" dirty="0">
              <a:solidFill>
                <a:schemeClr val="tx1"/>
              </a:solidFill>
            </a:rPr>
            <a:t>st </a:t>
          </a:r>
          <a:r>
            <a:rPr lang="en-IN" sz="1350" kern="1200" dirty="0">
              <a:solidFill>
                <a:schemeClr val="tx1"/>
              </a:solidFill>
            </a:rPr>
            <a:t>month free)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50" kern="1200" dirty="0">
              <a:solidFill>
                <a:schemeClr val="tx1"/>
              </a:solidFill>
            </a:rPr>
            <a:t>₹1299/annum(one time)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50" kern="1200" dirty="0">
              <a:solidFill>
                <a:schemeClr val="tx1"/>
              </a:solidFill>
            </a:rPr>
            <a:t>Pro family(6 accounts): ₹149/month(1</a:t>
          </a:r>
          <a:r>
            <a:rPr lang="en-IN" sz="1350" kern="1200" baseline="30000" dirty="0">
              <a:solidFill>
                <a:schemeClr val="tx1"/>
              </a:solidFill>
            </a:rPr>
            <a:t>st</a:t>
          </a:r>
          <a:r>
            <a:rPr lang="en-IN" sz="1350" kern="1200" dirty="0">
              <a:solidFill>
                <a:schemeClr val="tx1"/>
              </a:solidFill>
            </a:rPr>
            <a:t> month free)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50" kern="1200" dirty="0">
              <a:solidFill>
                <a:schemeClr val="tx1"/>
              </a:solidFill>
            </a:rPr>
            <a:t>₹1299/annum(one time)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50" kern="1200" dirty="0">
              <a:solidFill>
                <a:schemeClr val="tx1"/>
              </a:solidFill>
            </a:rPr>
            <a:t>Student: ₹49/month(1</a:t>
          </a:r>
          <a:r>
            <a:rPr lang="en-IN" sz="1350" kern="1200" baseline="30000" dirty="0">
              <a:solidFill>
                <a:schemeClr val="tx1"/>
              </a:solidFill>
            </a:rPr>
            <a:t>st</a:t>
          </a:r>
          <a:r>
            <a:rPr lang="en-IN" sz="1350" kern="1200" dirty="0">
              <a:solidFill>
                <a:schemeClr val="tx1"/>
              </a:solidFill>
            </a:rPr>
            <a:t> month free)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50" kern="1200" dirty="0">
              <a:solidFill>
                <a:schemeClr val="tx1"/>
              </a:solidFill>
            </a:rPr>
            <a:t>₹399/annum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50" kern="1200" dirty="0">
              <a:solidFill>
                <a:schemeClr val="tx1"/>
              </a:solidFill>
            </a:rPr>
            <a:t>Individual lite: ₹5/day, ₹19/week</a:t>
          </a:r>
        </a:p>
      </dsp:txBody>
      <dsp:txXfrm>
        <a:off x="2834794" y="2206715"/>
        <a:ext cx="2750511" cy="2206715"/>
      </dsp:txXfrm>
    </dsp:sp>
    <dsp:sp modelId="{29004A1E-A4F8-41A5-B70D-A5C14E0A37A8}">
      <dsp:nvSpPr>
        <dsp:cNvPr id="0" name=""/>
        <dsp:cNvSpPr/>
      </dsp:nvSpPr>
      <dsp:spPr>
        <a:xfrm>
          <a:off x="3291504" y="331007"/>
          <a:ext cx="1837090" cy="1837090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D8E25-D8E5-4324-B26E-5A792D1C5406}">
      <dsp:nvSpPr>
        <dsp:cNvPr id="0" name=""/>
        <dsp:cNvSpPr/>
      </dsp:nvSpPr>
      <dsp:spPr>
        <a:xfrm>
          <a:off x="5669581" y="0"/>
          <a:ext cx="2750511" cy="5516788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chemeClr val="tx1"/>
              </a:solidFill>
            </a:rPr>
            <a:t>Individual: ₹1/month (trial)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chemeClr val="tx1"/>
              </a:solidFill>
            </a:rPr>
            <a:t>Monthly: ₹99/month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chemeClr val="tx1"/>
              </a:solidFill>
            </a:rPr>
            <a:t>*Annual(offer): ₹299/annum*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chemeClr val="tx1"/>
              </a:solidFill>
            </a:rPr>
            <a:t>Annual : ₹599/annum</a:t>
          </a:r>
        </a:p>
      </dsp:txBody>
      <dsp:txXfrm>
        <a:off x="5669581" y="2206715"/>
        <a:ext cx="2750511" cy="2206715"/>
      </dsp:txXfrm>
    </dsp:sp>
    <dsp:sp modelId="{B3FBBC21-1118-4835-A67E-A1D77611D2BF}">
      <dsp:nvSpPr>
        <dsp:cNvPr id="0" name=""/>
        <dsp:cNvSpPr/>
      </dsp:nvSpPr>
      <dsp:spPr>
        <a:xfrm>
          <a:off x="6124531" y="331007"/>
          <a:ext cx="1837090" cy="1837090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A514DA-B567-4B93-8BAE-065D441E1BFC}">
      <dsp:nvSpPr>
        <dsp:cNvPr id="0" name=""/>
        <dsp:cNvSpPr/>
      </dsp:nvSpPr>
      <dsp:spPr>
        <a:xfrm flipH="1">
          <a:off x="7649337" y="5026294"/>
          <a:ext cx="45704" cy="267064"/>
        </a:xfrm>
        <a:prstGeom prst="leftRightArrow">
          <a:avLst/>
        </a:prstGeom>
        <a:solidFill>
          <a:schemeClr val="bg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8/20/2024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8/20/2024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5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e69d85d9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e69d85d9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e69d85d9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e69d85d9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755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035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865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436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Recents</a:t>
            </a:r>
            <a:r>
              <a:rPr lang="en-US" dirty="0"/>
              <a:t>: Downloads in last 30 days</a:t>
            </a:r>
          </a:p>
          <a:p>
            <a:r>
              <a:rPr lang="en-US" dirty="0"/>
              <a:t>Installs: Total installs</a:t>
            </a:r>
          </a:p>
          <a:p>
            <a:r>
              <a:rPr lang="en-US" dirty="0"/>
              <a:t>Keywords in title and description</a:t>
            </a:r>
          </a:p>
          <a:p>
            <a:r>
              <a:rPr lang="en-US" dirty="0"/>
              <a:t>Downloads; rating and reviews</a:t>
            </a:r>
          </a:p>
          <a:p>
            <a:r>
              <a:rPr lang="en-US" dirty="0"/>
              <a:t>Content quality; optimization for platforms</a:t>
            </a:r>
          </a:p>
          <a:p>
            <a:r>
              <a:rPr lang="en-US" dirty="0"/>
              <a:t>Session duration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38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Recents</a:t>
            </a:r>
            <a:r>
              <a:rPr lang="en-US" dirty="0"/>
              <a:t>: Downloads in last 30 days</a:t>
            </a:r>
          </a:p>
          <a:p>
            <a:r>
              <a:rPr lang="en-US" dirty="0"/>
              <a:t>Installs: Total installs</a:t>
            </a:r>
          </a:p>
          <a:p>
            <a:r>
              <a:rPr lang="en-US" dirty="0"/>
              <a:t>Keywords in title and description</a:t>
            </a:r>
          </a:p>
          <a:p>
            <a:r>
              <a:rPr lang="en-US" dirty="0"/>
              <a:t>Downloads; rating and reviews</a:t>
            </a:r>
          </a:p>
          <a:p>
            <a:r>
              <a:rPr lang="en-US" dirty="0"/>
              <a:t>Content quality; optimization for platforms</a:t>
            </a:r>
          </a:p>
          <a:p>
            <a:r>
              <a:rPr lang="en-US" dirty="0"/>
              <a:t>Session duration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451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Recents</a:t>
            </a:r>
            <a:r>
              <a:rPr lang="en-US" dirty="0"/>
              <a:t>: Downloads in last 30 days</a:t>
            </a:r>
          </a:p>
          <a:p>
            <a:r>
              <a:rPr lang="en-US" dirty="0"/>
              <a:t>Installs: Total installs</a:t>
            </a:r>
          </a:p>
          <a:p>
            <a:r>
              <a:rPr lang="en-US" dirty="0"/>
              <a:t>Keywords in title and description</a:t>
            </a:r>
          </a:p>
          <a:p>
            <a:r>
              <a:rPr lang="en-US" dirty="0"/>
              <a:t>Downloads; rating and reviews</a:t>
            </a:r>
          </a:p>
          <a:p>
            <a:r>
              <a:rPr lang="en-US" dirty="0"/>
              <a:t>Content quality; optimization for platforms</a:t>
            </a:r>
          </a:p>
          <a:p>
            <a:r>
              <a:rPr lang="en-US" dirty="0"/>
              <a:t>Session duration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28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e69d85d9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e69d85d9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chemeClr val="tx1"/>
                </a:solidFill>
                <a:latin typeface="+mn-lt"/>
                <a:ea typeface="Avenir"/>
                <a:cs typeface="Avenir"/>
                <a:sym typeface="Avenir"/>
              </a:rPr>
              <a:t>Oldest Indian music streaming application</a:t>
            </a:r>
            <a:r>
              <a:rPr lang="en-US" sz="1200" b="0" i="0" dirty="0">
                <a:solidFill>
                  <a:schemeClr val="tx1"/>
                </a:solidFill>
                <a:latin typeface="+mn-lt"/>
                <a:ea typeface="Avenir"/>
                <a:cs typeface="Avenir"/>
                <a:sym typeface="Avenir"/>
              </a:rPr>
              <a:t>: At a point of time had the highest user-base in India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chemeClr val="tx1"/>
                </a:solidFill>
                <a:latin typeface="+mn-lt"/>
                <a:ea typeface="Avenir"/>
                <a:cs typeface="Avenir"/>
                <a:sym typeface="Avenir"/>
              </a:rPr>
              <a:t>Enormous user data</a:t>
            </a:r>
            <a:r>
              <a:rPr lang="en-US" sz="1200" b="0" i="0" dirty="0">
                <a:solidFill>
                  <a:schemeClr val="tx1"/>
                </a:solidFill>
                <a:latin typeface="+mn-lt"/>
                <a:ea typeface="Avenir"/>
                <a:cs typeface="Avenir"/>
                <a:sym typeface="Avenir"/>
              </a:rPr>
              <a:t>: Being the market leader at a time, has a large amount of user data to be leveraged, providing a better scope for personalization, more data means more effective recommendation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chemeClr val="tx1"/>
                </a:solidFill>
                <a:latin typeface="+mn-lt"/>
              </a:rPr>
              <a:t>User-Friendly Interface</a:t>
            </a:r>
            <a:r>
              <a:rPr lang="en-US" sz="1200" b="0" i="0" dirty="0">
                <a:solidFill>
                  <a:schemeClr val="tx1"/>
                </a:solidFill>
                <a:latin typeface="+mn-lt"/>
              </a:rPr>
              <a:t>: The app is known for its intuitive and easy-to-navigate interface, which enhances the user experience and encourages engagement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chemeClr val="tx1"/>
                </a:solidFill>
                <a:latin typeface="+mn-lt"/>
              </a:rPr>
              <a:t>Playlist import(coming soon)</a:t>
            </a:r>
            <a:r>
              <a:rPr lang="en-US" sz="1200" b="0" i="0" dirty="0">
                <a:solidFill>
                  <a:schemeClr val="tx1"/>
                </a:solidFill>
                <a:latin typeface="+mn-lt"/>
              </a:rPr>
              <a:t>: Will be the only application in the entire market to provide such a feature for its users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chemeClr val="tx1"/>
                </a:solidFill>
                <a:latin typeface="+mn-lt"/>
                <a:ea typeface="Avenir"/>
                <a:cs typeface="Avenir"/>
                <a:sym typeface="Avenir"/>
              </a:rPr>
              <a:t>Lost its track</a:t>
            </a:r>
            <a:r>
              <a:rPr lang="en-US" sz="1200" b="0" i="0" dirty="0">
                <a:solidFill>
                  <a:schemeClr val="tx1"/>
                </a:solidFill>
                <a:latin typeface="+mn-lt"/>
                <a:ea typeface="Avenir"/>
                <a:cs typeface="Avenir"/>
                <a:sym typeface="Avenir"/>
              </a:rPr>
              <a:t>: Due to numerous competitors Gaana lost its first mover advantage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chemeClr val="tx1"/>
                </a:solidFill>
                <a:latin typeface="+mn-lt"/>
              </a:rPr>
              <a:t>High Competition</a:t>
            </a:r>
            <a:r>
              <a:rPr lang="en-US" sz="1200" b="0" i="0" dirty="0">
                <a:solidFill>
                  <a:schemeClr val="tx1"/>
                </a:solidFill>
                <a:latin typeface="+mn-lt"/>
              </a:rPr>
              <a:t>: The music streaming market in India is highly competitive, with major players like Jiosaavn, Spotify, and Apple Music. This intense competition has impacted Gaana's market share and growth.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chemeClr val="tx1"/>
                </a:solidFill>
                <a:latin typeface="+mn-lt"/>
                <a:ea typeface="Avenir"/>
                <a:cs typeface="Avenir"/>
                <a:sym typeface="Avenir"/>
              </a:rPr>
              <a:t>Recommendation cycle is imprecise</a:t>
            </a:r>
            <a:r>
              <a:rPr lang="en-US" sz="1200" b="0" i="0" dirty="0">
                <a:solidFill>
                  <a:schemeClr val="tx1"/>
                </a:solidFill>
                <a:latin typeface="+mn-lt"/>
                <a:ea typeface="Avenir"/>
                <a:cs typeface="Avenir"/>
                <a:sym typeface="Avenir"/>
              </a:rPr>
              <a:t>: Needs to leverage user data to improve its recommendation engine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chemeClr val="tx1"/>
                </a:solidFill>
                <a:latin typeface="+mn-lt"/>
                <a:ea typeface="Avenir"/>
                <a:cs typeface="Avenir"/>
                <a:sym typeface="Avenir"/>
              </a:rPr>
              <a:t>Smaller catalog</a:t>
            </a:r>
            <a:r>
              <a:rPr lang="en-US" sz="1200" b="0" i="0" dirty="0">
                <a:solidFill>
                  <a:schemeClr val="tx1"/>
                </a:solidFill>
                <a:latin typeface="+mn-lt"/>
                <a:ea typeface="Avenir"/>
                <a:cs typeface="Avenir"/>
                <a:sym typeface="Avenir"/>
              </a:rPr>
              <a:t>: Catalog is smaller than the competitors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chemeClr val="tx1"/>
                </a:solidFill>
                <a:latin typeface="+mn-lt"/>
                <a:ea typeface="Avenir"/>
                <a:cs typeface="Avenir"/>
                <a:sym typeface="Avenir"/>
              </a:rPr>
              <a:t>Premium only platform</a:t>
            </a:r>
            <a:r>
              <a:rPr lang="en-US" sz="1200" b="0" i="0" dirty="0">
                <a:solidFill>
                  <a:schemeClr val="tx1"/>
                </a:solidFill>
                <a:latin typeface="+mn-lt"/>
                <a:ea typeface="Avenir"/>
                <a:cs typeface="Avenir"/>
                <a:sym typeface="Avenir"/>
              </a:rPr>
              <a:t>: It has a hard paywall for music streaming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chemeClr val="tx1"/>
                </a:solidFill>
                <a:latin typeface="+mn-lt"/>
                <a:ea typeface="Avenir"/>
                <a:cs typeface="Avenir"/>
                <a:sym typeface="Avenir"/>
              </a:rPr>
              <a:t>Brand image</a:t>
            </a:r>
            <a:r>
              <a:rPr lang="en-US" sz="1200" b="0" i="0" dirty="0">
                <a:solidFill>
                  <a:schemeClr val="tx1"/>
                </a:solidFill>
                <a:latin typeface="+mn-lt"/>
                <a:ea typeface="Avenir"/>
                <a:cs typeface="Avenir"/>
                <a:sym typeface="Avenir"/>
              </a:rPr>
              <a:t>: Due to being a freemium model for a long period of time, much awareness is not there that Gaana has now transitioned to a premium platform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chemeClr val="tx1"/>
                </a:solidFill>
                <a:latin typeface="+mn-lt"/>
                <a:ea typeface="Avenir"/>
                <a:cs typeface="Avenir"/>
                <a:sym typeface="Avenir"/>
              </a:rPr>
              <a:t>Lost its track</a:t>
            </a:r>
            <a:r>
              <a:rPr lang="en-US" sz="1200" b="0" i="0" dirty="0">
                <a:solidFill>
                  <a:schemeClr val="tx1"/>
                </a:solidFill>
                <a:latin typeface="+mn-lt"/>
                <a:ea typeface="Avenir"/>
                <a:cs typeface="Avenir"/>
                <a:sym typeface="Avenir"/>
              </a:rPr>
              <a:t>: Due to numerous competitors Gaana lost its first mover advantage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chemeClr val="tx1"/>
                </a:solidFill>
                <a:latin typeface="+mn-lt"/>
              </a:rPr>
              <a:t>High Competition</a:t>
            </a:r>
            <a:r>
              <a:rPr lang="en-US" sz="1200" b="0" i="0" dirty="0">
                <a:solidFill>
                  <a:schemeClr val="tx1"/>
                </a:solidFill>
                <a:latin typeface="+mn-lt"/>
              </a:rPr>
              <a:t>: The music streaming market in India is highly competitive, with major players like Jiosaavn, Spotify, and Apple Music. This intense competition has impacted Gaana's market share and growth.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chemeClr val="tx1"/>
                </a:solidFill>
                <a:latin typeface="+mn-lt"/>
                <a:ea typeface="Avenir"/>
                <a:cs typeface="Avenir"/>
                <a:sym typeface="Avenir"/>
              </a:rPr>
              <a:t>Recommendation cycle is imprecise</a:t>
            </a:r>
            <a:r>
              <a:rPr lang="en-US" sz="1200" b="0" i="0" dirty="0">
                <a:solidFill>
                  <a:schemeClr val="tx1"/>
                </a:solidFill>
                <a:latin typeface="+mn-lt"/>
                <a:ea typeface="Avenir"/>
                <a:cs typeface="Avenir"/>
                <a:sym typeface="Avenir"/>
              </a:rPr>
              <a:t>: Needs to leverage user data to improve its recommendation engine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chemeClr val="tx1"/>
                </a:solidFill>
                <a:latin typeface="+mn-lt"/>
                <a:ea typeface="Avenir"/>
                <a:cs typeface="Avenir"/>
                <a:sym typeface="Avenir"/>
              </a:rPr>
              <a:t>Smaller catalog</a:t>
            </a:r>
            <a:r>
              <a:rPr lang="en-US" sz="1200" b="0" i="0" dirty="0">
                <a:solidFill>
                  <a:schemeClr val="tx1"/>
                </a:solidFill>
                <a:latin typeface="+mn-lt"/>
                <a:ea typeface="Avenir"/>
                <a:cs typeface="Avenir"/>
                <a:sym typeface="Avenir"/>
              </a:rPr>
              <a:t>: Catalog is smaller than the competitors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chemeClr val="tx1"/>
                </a:solidFill>
                <a:latin typeface="+mn-lt"/>
                <a:ea typeface="Avenir"/>
                <a:cs typeface="Avenir"/>
                <a:sym typeface="Avenir"/>
              </a:rPr>
              <a:t>Premium only platform</a:t>
            </a:r>
            <a:r>
              <a:rPr lang="en-US" sz="1200" b="0" i="0" dirty="0">
                <a:solidFill>
                  <a:schemeClr val="tx1"/>
                </a:solidFill>
                <a:latin typeface="+mn-lt"/>
                <a:ea typeface="Avenir"/>
                <a:cs typeface="Avenir"/>
                <a:sym typeface="Avenir"/>
              </a:rPr>
              <a:t>: It has a hard paywall for music streaming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chemeClr val="tx1"/>
                </a:solidFill>
                <a:latin typeface="+mn-lt"/>
                <a:ea typeface="Avenir"/>
                <a:cs typeface="Avenir"/>
                <a:sym typeface="Avenir"/>
              </a:rPr>
              <a:t>Brand image</a:t>
            </a:r>
            <a:r>
              <a:rPr lang="en-US" sz="1200" b="0" i="0" dirty="0">
                <a:solidFill>
                  <a:schemeClr val="tx1"/>
                </a:solidFill>
                <a:latin typeface="+mn-lt"/>
                <a:ea typeface="Avenir"/>
                <a:cs typeface="Avenir"/>
                <a:sym typeface="Avenir"/>
              </a:rPr>
              <a:t>: Due to being a freemium model for a long period of time, much awareness is not there that Gaana has now transitioned to a premium platform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chemeClr val="tx1"/>
              </a:solidFill>
              <a:latin typeface="+mn-lt"/>
              <a:ea typeface="Avenir"/>
              <a:cs typeface="Avenir"/>
              <a:sym typeface="Avenir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Intense Competition: </a:t>
            </a:r>
            <a:r>
              <a:rPr lang="en-US" sz="1200" dirty="0"/>
              <a:t>The presence of well-funded global competitors like Spotify, Apple Music, and Amazon Music poses a significant threat to Gaana's market position.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Regulatory Challenges: </a:t>
            </a:r>
            <a:r>
              <a:rPr lang="en-US" sz="1200" dirty="0"/>
              <a:t>Changes in government regulations, particularly related to digital content, copyright, and data privacy, could impact Gaana's operations and profitability.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Content Licensing Costs: </a:t>
            </a:r>
            <a:r>
              <a:rPr lang="en-US" sz="1200" dirty="0"/>
              <a:t>The rising cost of content licensing could affect Gaana's profitability, especially if it needs to secure exclusive rights to compete with other platforms.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User Retention Challenges: </a:t>
            </a:r>
            <a:r>
              <a:rPr lang="en-US" sz="1200" dirty="0"/>
              <a:t>As users are presented with multiple streaming options, retaining them could become increasingly challenging, particularly if competitors offer better features, content, or pricing.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Economic Uncertainty: </a:t>
            </a:r>
            <a:r>
              <a:rPr lang="en-US" sz="1200" dirty="0"/>
              <a:t>Economic downturns or changes in consumer spending patterns could affect Gaana's ad revenues and subscription growth, especially in price-sensitive markets like India.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chemeClr val="tx1"/>
              </a:solidFill>
              <a:latin typeface="+mn-lt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98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51DE0-A66D-48EC-9160-BA2F894714EA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1146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51DE0-A66D-48EC-9160-BA2F894714EA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526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Ads can be shown in a smarter way instead of conventional way of appearing on the homepage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Since Gaana is a subscription only app it should be presented 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Saavn, YouTube music and Spotify do not have on screen ads even for the non-premium user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This is applicable for both desktop and mobile browsing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51DE0-A66D-48EC-9160-BA2F894714EA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443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Wynk</a:t>
            </a:r>
            <a:r>
              <a:rPr lang="en-US" dirty="0"/>
              <a:t> has better execution than </a:t>
            </a:r>
            <a:r>
              <a:rPr lang="en-US" dirty="0" err="1"/>
              <a:t>gaana</a:t>
            </a:r>
            <a:r>
              <a:rPr lang="en-US" dirty="0"/>
              <a:t> when it comes to displaying 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Either remove ads altogether from the 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Or integrate ads such that they look a part of UI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51DE0-A66D-48EC-9160-BA2F894714EA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144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way of displaying ads after a few songs are played is better in terms of usability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screen ads obstruct the user’s view and adds to the complexity of the homepage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utilize this way when a non-subscriber plays podcast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51DE0-A66D-48EC-9160-BA2F894714EA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8834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 of displaying ads how blog websites do, we can display ads in a smarter way such that it doesn’t affect the aesthetics of the page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51DE0-A66D-48EC-9160-BA2F894714EA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76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promote app-based usage it is necessary to get web users move to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Install app hyperlink should be available promptly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51DE0-A66D-48EC-9160-BA2F894714EA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809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485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51DE0-A66D-48EC-9160-BA2F894714EA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054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51DE0-A66D-48EC-9160-BA2F894714EA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9112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128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2477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5735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722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92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4868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59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97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Recents</a:t>
            </a:r>
            <a:r>
              <a:rPr lang="en-US" dirty="0"/>
              <a:t>: Downloads in last 30 days</a:t>
            </a:r>
          </a:p>
          <a:p>
            <a:r>
              <a:rPr lang="en-US" dirty="0"/>
              <a:t>Installs: Total installs</a:t>
            </a:r>
          </a:p>
          <a:p>
            <a:r>
              <a:rPr lang="en-US" dirty="0"/>
              <a:t>Keywords in title and description</a:t>
            </a:r>
          </a:p>
          <a:p>
            <a:r>
              <a:rPr lang="en-US" dirty="0"/>
              <a:t>Downloads; rating and reviews</a:t>
            </a:r>
          </a:p>
          <a:p>
            <a:r>
              <a:rPr lang="en-US" dirty="0"/>
              <a:t>Content quality; optimization for platforms</a:t>
            </a:r>
          </a:p>
          <a:p>
            <a:r>
              <a:rPr lang="en-US" dirty="0"/>
              <a:t>Session duration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82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72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  <p:sldLayoutId id="214748367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23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18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18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18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outlook/dmo/digital-media/digital-music/music-streaming/indi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4724400"/>
            <a:ext cx="5491002" cy="1805790"/>
          </a:xfrm>
        </p:spPr>
        <p:txBody>
          <a:bodyPr anchor="ctr"/>
          <a:lstStyle/>
          <a:p>
            <a:r>
              <a:rPr lang="en-US" dirty="0"/>
              <a:t>Elevating</a:t>
            </a:r>
            <a:br>
              <a:rPr lang="en-US" dirty="0"/>
            </a:b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CA0CE99-9DAF-9E65-EABB-AEC9E887F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7419" y="5147225"/>
            <a:ext cx="1432560" cy="4800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4D3E78E-A5F6-E313-0888-90B334F3801F}"/>
              </a:ext>
            </a:extLst>
          </p:cNvPr>
          <p:cNvSpPr txBox="1">
            <a:spLocks/>
          </p:cNvSpPr>
          <p:nvPr/>
        </p:nvSpPr>
        <p:spPr>
          <a:xfrm>
            <a:off x="5984718" y="4724400"/>
            <a:ext cx="5491002" cy="1805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dirty="0"/>
            </a:br>
            <a:r>
              <a:rPr lang="en-US" sz="1600" dirty="0"/>
              <a:t>A Competitive Analysis and Roadmap for Improvement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026" y="493485"/>
            <a:ext cx="8420100" cy="477478"/>
          </a:xfrm>
        </p:spPr>
        <p:txBody>
          <a:bodyPr/>
          <a:lstStyle/>
          <a:p>
            <a:r>
              <a:rPr lang="en-US" dirty="0"/>
              <a:t>Subscription plans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2135EDD-FD1A-F1D6-48E1-423A56E928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3297756"/>
              </p:ext>
            </p:extLst>
          </p:nvPr>
        </p:nvGraphicFramePr>
        <p:xfrm>
          <a:off x="2447026" y="970963"/>
          <a:ext cx="8420100" cy="5516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152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>
            <p:extLst>
              <p:ext uri="{D42A27DB-BD31-4B8C-83A1-F6EECF244321}">
                <p14:modId xmlns:p14="http://schemas.microsoft.com/office/powerpoint/2010/main" val="1225720326"/>
              </p:ext>
            </p:extLst>
          </p:nvPr>
        </p:nvGraphicFramePr>
        <p:xfrm>
          <a:off x="489267" y="450047"/>
          <a:ext cx="11702733" cy="640795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867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5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397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397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" name="Google Shape;55;p13"/>
          <p:cNvSpPr txBox="1"/>
          <p:nvPr/>
        </p:nvSpPr>
        <p:spPr>
          <a:xfrm>
            <a:off x="489267" y="6299829"/>
            <a:ext cx="11702733" cy="55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ea typeface="Avenir"/>
                <a:cs typeface="Avenir"/>
                <a:sym typeface="Avenir"/>
              </a:rPr>
              <a:t>Subscription plans &amp; pricing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 rot="-5400000">
            <a:off x="-2972990" y="3409390"/>
            <a:ext cx="6421600" cy="5029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sym typeface="Avenir"/>
              </a:rPr>
              <a:t>Personalization/recommendation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0" y="-97900"/>
            <a:ext cx="12192000" cy="4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+mj-lt"/>
                <a:ea typeface="Avenir"/>
                <a:cs typeface="Avenir"/>
                <a:sym typeface="Avenir"/>
              </a:rPr>
              <a:t>Two-Feature Competitive Landscape Chart</a:t>
            </a:r>
            <a:endParaRPr sz="2400" dirty="0">
              <a:latin typeface="+mj-lt"/>
              <a:ea typeface="Avenir"/>
              <a:cs typeface="Avenir"/>
              <a:sym typeface="Avenir"/>
            </a:endParaRPr>
          </a:p>
        </p:txBody>
      </p:sp>
      <p:pic>
        <p:nvPicPr>
          <p:cNvPr id="2" name="Picture 14">
            <a:extLst>
              <a:ext uri="{FF2B5EF4-FFF2-40B4-BE49-F238E27FC236}">
                <a16:creationId xmlns:a16="http://schemas.microsoft.com/office/drawing/2014/main" id="{2583D572-BEDA-7B66-E488-5D93CAD6D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383" y="4893931"/>
            <a:ext cx="652100" cy="6521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2B5A6C4E-0EB3-A3B6-11E9-32C68D150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332" y="3203507"/>
            <a:ext cx="652101" cy="6521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3F3059E8-F4E5-3417-DCD1-F46FB0762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680" y="2551406"/>
            <a:ext cx="652101" cy="6521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0">
            <a:extLst>
              <a:ext uri="{FF2B5EF4-FFF2-40B4-BE49-F238E27FC236}">
                <a16:creationId xmlns:a16="http://schemas.microsoft.com/office/drawing/2014/main" id="{7F684929-4012-5152-82A0-5448F2B05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00" y="1774709"/>
            <a:ext cx="652101" cy="6521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2">
            <a:extLst>
              <a:ext uri="{FF2B5EF4-FFF2-40B4-BE49-F238E27FC236}">
                <a16:creationId xmlns:a16="http://schemas.microsoft.com/office/drawing/2014/main" id="{D39DF40C-CED8-CDC3-8106-A50C5338A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499" y="1122608"/>
            <a:ext cx="652101" cy="6521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6" descr="YouTube Music Now Playing feature set to get gradient background | Tech News">
            <a:extLst>
              <a:ext uri="{FF2B5EF4-FFF2-40B4-BE49-F238E27FC236}">
                <a16:creationId xmlns:a16="http://schemas.microsoft.com/office/drawing/2014/main" id="{40EEEDF2-EE5C-41AF-D881-E443C9AB8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6"/>
          <a:stretch/>
        </p:blipFill>
        <p:spPr bwMode="auto">
          <a:xfrm>
            <a:off x="6567099" y="559023"/>
            <a:ext cx="652101" cy="6521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1">
            <a:extLst>
              <a:ext uri="{FF2B5EF4-FFF2-40B4-BE49-F238E27FC236}">
                <a16:creationId xmlns:a16="http://schemas.microsoft.com/office/drawing/2014/main" id="{BFCB5374-7822-A80C-A8CE-3BE58C8CA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>
                <a:solidFill>
                  <a:schemeClr val="tx1"/>
                </a:solidFill>
                <a:sym typeface="Avenir"/>
              </a:rPr>
              <a:t>A Side-By-Side Comparison</a:t>
            </a:r>
            <a:endParaRPr lang="en-US" dirty="0"/>
          </a:p>
        </p:txBody>
      </p:sp>
      <p:graphicFrame>
        <p:nvGraphicFramePr>
          <p:cNvPr id="67" name="Google Shape;67;p14"/>
          <p:cNvGraphicFramePr/>
          <p:nvPr>
            <p:extLst>
              <p:ext uri="{D42A27DB-BD31-4B8C-83A1-F6EECF244321}">
                <p14:modId xmlns:p14="http://schemas.microsoft.com/office/powerpoint/2010/main" val="692550233"/>
              </p:ext>
            </p:extLst>
          </p:nvPr>
        </p:nvGraphicFramePr>
        <p:xfrm>
          <a:off x="4417583" y="400124"/>
          <a:ext cx="7362741" cy="605775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542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27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1591"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9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Gaana vs Spotify</a:t>
                      </a:r>
                      <a:endParaRPr lang="en-IN" sz="1900" b="1" dirty="0">
                        <a:solidFill>
                          <a:schemeClr val="tx1"/>
                        </a:solidFill>
                        <a:latin typeface="+mj-lt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29999" marR="29999" marT="19999" marB="1999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64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Gaana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+mj-lt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29999" marR="29999" marT="19999" marB="1999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3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29999" marR="29999" marT="19999" marB="19999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Spotify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+mj-lt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29999" marR="29999" marT="19999" marB="1999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143"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Free streaming</a:t>
                      </a:r>
                      <a:endParaRPr lang="en-US" sz="1000" dirty="0">
                        <a:solidFill>
                          <a:schemeClr val="tx1"/>
                        </a:solidFill>
                        <a:latin typeface="+mj-lt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29999" marR="29999" marT="19999" marB="1999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254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No</a:t>
                      </a:r>
                    </a:p>
                    <a:p>
                      <a:pPr marL="171450" lvl="0" indent="-1714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000" dirty="0">
                          <a:latin typeface="+mj-lt"/>
                        </a:rPr>
                        <a:t>Brand positioning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: </a:t>
                      </a:r>
                      <a:r>
                        <a:rPr lang="en-US" sz="1000" dirty="0">
                          <a:latin typeface="+mj-lt"/>
                        </a:rPr>
                        <a:t>appealing to users who are willing to pay for a superior music streaming experience</a:t>
                      </a:r>
                    </a:p>
                    <a:p>
                      <a:pPr marL="171450" lvl="0" indent="-1714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000" dirty="0">
                          <a:latin typeface="+mj-lt"/>
                        </a:rPr>
                        <a:t>Focus on quality over quantity</a:t>
                      </a:r>
                    </a:p>
                    <a:p>
                      <a:pPr marL="171450" lvl="0" indent="-1714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000" dirty="0">
                          <a:latin typeface="+mj-lt"/>
                        </a:rPr>
                        <a:t>Consistent Revenue Stream</a:t>
                      </a:r>
                      <a:endParaRPr lang="en-IN" sz="1000" i="1" dirty="0">
                        <a:solidFill>
                          <a:schemeClr val="tx1"/>
                        </a:solidFill>
                        <a:latin typeface="+mj-lt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171450" lvl="0" indent="-1714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000" dirty="0">
                          <a:latin typeface="+mj-lt"/>
                        </a:rPr>
                        <a:t>Reduced Operational Costs</a:t>
                      </a:r>
                      <a:endParaRPr lang="en-IN" sz="1000" i="1" dirty="0">
                        <a:solidFill>
                          <a:schemeClr val="tx1"/>
                        </a:solidFill>
                        <a:latin typeface="+mj-lt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29999" marR="29999" marT="19999" marB="1999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29999" marR="29999" marT="19999" marB="19999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Yes</a:t>
                      </a:r>
                    </a:p>
                    <a:p>
                      <a:pPr marL="171450" lvl="0" indent="-1714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Freemium model: Ad revenue</a:t>
                      </a:r>
                    </a:p>
                    <a:p>
                      <a:pPr marL="171450" lvl="0" indent="-1714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latin typeface="+mj-lt"/>
                        </a:rPr>
                        <a:t>Lowers the barrier to entry</a:t>
                      </a:r>
                    </a:p>
                    <a:p>
                      <a:pPr marL="171450" lvl="0" indent="-1714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latin typeface="+mj-lt"/>
                        </a:rPr>
                        <a:t>Conversion to paid users</a:t>
                      </a:r>
                    </a:p>
                    <a:p>
                      <a:pPr marL="171450" lvl="0" indent="-1714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latin typeface="+mj-lt"/>
                        </a:rPr>
                        <a:t>Data collection: Algorithm training</a:t>
                      </a:r>
                    </a:p>
                    <a:p>
                      <a:pPr marL="171450" lvl="0" indent="-1714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latin typeface="+mj-lt"/>
                        </a:rPr>
                        <a:t>Artist exposure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1000" dirty="0">
                        <a:latin typeface="+mj-lt"/>
                      </a:endParaRPr>
                    </a:p>
                  </a:txBody>
                  <a:tcPr marL="29999" marR="29999" marT="19999" marB="1999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143"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Catalog size</a:t>
                      </a:r>
                      <a:endParaRPr lang="en-US" sz="1000" dirty="0">
                        <a:solidFill>
                          <a:schemeClr val="tx1"/>
                        </a:solidFill>
                        <a:latin typeface="+mj-lt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29999" marR="29999" marT="19999" marB="1999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3944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Smaller catalog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j-lt"/>
                        </a:rPr>
                        <a:t>Primarily focusing on Indian music across various languages and genres. It includes Bollywood, regional music, devotional songs, and podcasts.</a:t>
                      </a:r>
                      <a:endParaRPr lang="en-US" sz="1000" i="1" dirty="0">
                        <a:solidFill>
                          <a:schemeClr val="tx1"/>
                        </a:solidFill>
                        <a:latin typeface="+mj-lt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29999" marR="29999" marT="19999" marB="1999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0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29999" marR="29999" marT="19999" marB="19999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Larger catalog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j-lt"/>
                        </a:rPr>
                        <a:t>Has a larger global catalog with over 100 million tracks, including a diverse range of international artists and genres. Spotify also offers a wide variety of podcasts and exclusive content.</a:t>
                      </a:r>
                      <a:endParaRPr lang="en-US" sz="1000" i="1" dirty="0">
                        <a:solidFill>
                          <a:schemeClr val="tx1"/>
                        </a:solidFill>
                        <a:latin typeface="+mj-lt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29999" marR="29999" marT="19999" marB="19999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2143"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Collaborative playlist</a:t>
                      </a:r>
                      <a:endParaRPr lang="en-US" sz="1000" dirty="0">
                        <a:solidFill>
                          <a:schemeClr val="tx1"/>
                        </a:solidFill>
                        <a:latin typeface="+mj-lt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29999" marR="29999" marT="19999" marB="1999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378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No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Gaana should be offering a similar feature to increase user engagement and retention</a:t>
                      </a:r>
                    </a:p>
                  </a:txBody>
                  <a:tcPr marL="29999" marR="29999" marT="19999" marB="1999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29999" marR="29999" marT="19999" marB="19999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Yes</a:t>
                      </a:r>
                    </a:p>
                    <a:p>
                      <a:pPr marL="171450" lvl="0" indent="-1714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Helps with users with social interaction</a:t>
                      </a:r>
                      <a:endParaRPr lang="en-US" sz="1000" i="1" dirty="0">
                        <a:solidFill>
                          <a:schemeClr val="tx1"/>
                        </a:solidFill>
                        <a:latin typeface="+mj-lt"/>
                        <a:sym typeface="Avenir"/>
                      </a:endParaRPr>
                    </a:p>
                    <a:p>
                      <a:pPr marL="171450" lvl="0" indent="-1714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Benefits Spotify with increased user engagement, retention and data collection.</a:t>
                      </a:r>
                    </a:p>
                  </a:txBody>
                  <a:tcPr marL="29999" marR="29999" marT="19999" marB="19999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2143"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Music identification</a:t>
                      </a:r>
                      <a:endParaRPr lang="en-US" sz="1000" dirty="0">
                        <a:solidFill>
                          <a:schemeClr val="tx1"/>
                        </a:solidFill>
                        <a:latin typeface="+mj-lt"/>
                        <a:sym typeface="Avenir"/>
                      </a:endParaRPr>
                    </a:p>
                  </a:txBody>
                  <a:tcPr marL="29999" marR="29999" marT="19999" marB="1999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9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Yes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Gaana allows user to identify music that is being played in the surroundings</a:t>
                      </a:r>
                      <a:endParaRPr lang="en-US" sz="1000" b="1" i="1" dirty="0">
                        <a:solidFill>
                          <a:schemeClr val="tx1"/>
                        </a:solidFill>
                        <a:latin typeface="+mj-lt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29999" marR="29999" marT="19999" marB="1999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29999" marR="29999" marT="19999" marB="19999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No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Spotify has no such music identification feature</a:t>
                      </a:r>
                      <a:endParaRPr lang="en-US" sz="1000" b="1" i="1" dirty="0">
                        <a:solidFill>
                          <a:schemeClr val="tx1"/>
                        </a:solidFill>
                        <a:latin typeface="+mj-lt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29999" marR="29999" marT="19999" marB="19999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0E91432D-D0BC-4CE6-C512-705DB718597F}"/>
              </a:ext>
            </a:extLst>
          </p:cNvPr>
          <p:cNvSpPr/>
          <p:nvPr/>
        </p:nvSpPr>
        <p:spPr>
          <a:xfrm>
            <a:off x="351457" y="2648593"/>
            <a:ext cx="1837090" cy="1837090"/>
          </a:xfrm>
          <a:prstGeom prst="ellipse">
            <a:avLst/>
          </a:prstGeom>
          <a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4E6E642-A554-A022-3A2F-BE58D30A9BD9}"/>
              </a:ext>
            </a:extLst>
          </p:cNvPr>
          <p:cNvSpPr/>
          <p:nvPr/>
        </p:nvSpPr>
        <p:spPr>
          <a:xfrm>
            <a:off x="2255958" y="4519259"/>
            <a:ext cx="1837090" cy="1837090"/>
          </a:xfrm>
          <a:prstGeom prst="ellipse">
            <a:avLst/>
          </a:prstGeom>
          <a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62ABC7-3497-4BB4-4155-104183869298}"/>
              </a:ext>
            </a:extLst>
          </p:cNvPr>
          <p:cNvCxnSpPr/>
          <p:nvPr/>
        </p:nvCxnSpPr>
        <p:spPr>
          <a:xfrm flipV="1">
            <a:off x="838201" y="3048708"/>
            <a:ext cx="2768103" cy="2913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96D78B3-80A5-82DC-4CD8-C392AA699621}"/>
              </a:ext>
            </a:extLst>
          </p:cNvPr>
          <p:cNvSpPr/>
          <p:nvPr/>
        </p:nvSpPr>
        <p:spPr>
          <a:xfrm>
            <a:off x="351457" y="2648593"/>
            <a:ext cx="1837090" cy="1837090"/>
          </a:xfrm>
          <a:prstGeom prst="ellipse">
            <a:avLst/>
          </a:prstGeom>
          <a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BFCB5374-7822-A80C-A8CE-3BE58C8CA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>
                <a:solidFill>
                  <a:schemeClr val="tx1"/>
                </a:solidFill>
                <a:sym typeface="Avenir"/>
              </a:rPr>
              <a:t>A Side-By-Side Comparison</a:t>
            </a:r>
            <a:endParaRPr lang="en-US" dirty="0"/>
          </a:p>
        </p:txBody>
      </p:sp>
      <p:graphicFrame>
        <p:nvGraphicFramePr>
          <p:cNvPr id="67" name="Google Shape;67;p14"/>
          <p:cNvGraphicFramePr/>
          <p:nvPr>
            <p:extLst>
              <p:ext uri="{D42A27DB-BD31-4B8C-83A1-F6EECF244321}">
                <p14:modId xmlns:p14="http://schemas.microsoft.com/office/powerpoint/2010/main" val="2908318260"/>
              </p:ext>
            </p:extLst>
          </p:nvPr>
        </p:nvGraphicFramePr>
        <p:xfrm>
          <a:off x="4417583" y="400124"/>
          <a:ext cx="7362741" cy="605775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542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27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1591"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9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Gaana vs Jiosaavn</a:t>
                      </a:r>
                      <a:endParaRPr lang="en-IN" sz="1900" b="1" dirty="0">
                        <a:solidFill>
                          <a:schemeClr val="tx1"/>
                        </a:solidFill>
                        <a:latin typeface="+mj-lt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29999" marR="29999" marT="19999" marB="1999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64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Gaana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+mj-lt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29999" marR="29999" marT="19999" marB="1999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3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29999" marR="29999" marT="19999" marB="19999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Jiosaavn</a:t>
                      </a:r>
                      <a:endParaRPr lang="en-IN" sz="1300" b="1" dirty="0">
                        <a:solidFill>
                          <a:schemeClr val="tx1"/>
                        </a:solidFill>
                        <a:latin typeface="+mj-lt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29999" marR="29999" marT="19999" marB="1999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143"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Free streaming</a:t>
                      </a:r>
                      <a:endParaRPr lang="en-US" sz="1000" dirty="0">
                        <a:solidFill>
                          <a:schemeClr val="tx1"/>
                        </a:solidFill>
                        <a:latin typeface="+mj-lt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29999" marR="29999" marT="19999" marB="1999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254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No</a:t>
                      </a:r>
                    </a:p>
                    <a:p>
                      <a:pPr marL="171450" lvl="0" indent="-1714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000" dirty="0">
                          <a:latin typeface="+mj-lt"/>
                        </a:rPr>
                        <a:t>Brand positioning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: </a:t>
                      </a:r>
                      <a:r>
                        <a:rPr lang="en-US" sz="1000" dirty="0">
                          <a:latin typeface="+mj-lt"/>
                        </a:rPr>
                        <a:t>appealing to users who are willing to pay for a superior music streaming experience</a:t>
                      </a:r>
                    </a:p>
                    <a:p>
                      <a:pPr marL="171450" lvl="0" indent="-1714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000" dirty="0">
                          <a:latin typeface="+mj-lt"/>
                        </a:rPr>
                        <a:t>Focus on quality over quantity</a:t>
                      </a:r>
                    </a:p>
                    <a:p>
                      <a:pPr marL="171450" lvl="0" indent="-1714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000" dirty="0">
                          <a:latin typeface="+mj-lt"/>
                        </a:rPr>
                        <a:t>Consistent Revenue Stream</a:t>
                      </a:r>
                      <a:endParaRPr lang="en-IN" sz="1000" i="1" dirty="0">
                        <a:solidFill>
                          <a:schemeClr val="tx1"/>
                        </a:solidFill>
                        <a:latin typeface="+mj-lt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171450" lvl="0" indent="-1714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000" dirty="0">
                          <a:latin typeface="+mj-lt"/>
                        </a:rPr>
                        <a:t>Reduced Operational Costs</a:t>
                      </a:r>
                      <a:endParaRPr lang="en-IN" sz="1000" i="1" dirty="0">
                        <a:solidFill>
                          <a:schemeClr val="tx1"/>
                        </a:solidFill>
                        <a:latin typeface="+mj-lt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29999" marR="29999" marT="19999" marB="1999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29999" marR="29999" marT="19999" marB="19999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Yes</a:t>
                      </a:r>
                    </a:p>
                    <a:p>
                      <a:pPr marL="171450" lvl="0" indent="-1714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Freemium model: Ad revenue</a:t>
                      </a:r>
                    </a:p>
                    <a:p>
                      <a:pPr marL="171450" lvl="0" indent="-1714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latin typeface="+mj-lt"/>
                        </a:rPr>
                        <a:t>Lowers the barrier to entry</a:t>
                      </a:r>
                    </a:p>
                    <a:p>
                      <a:pPr marL="171450" lvl="0" indent="-1714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latin typeface="+mj-lt"/>
                        </a:rPr>
                        <a:t>Conversion to paid users</a:t>
                      </a:r>
                    </a:p>
                    <a:p>
                      <a:pPr marL="171450" lvl="0" indent="-1714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latin typeface="+mj-lt"/>
                        </a:rPr>
                        <a:t>Data collection: Algorithm training</a:t>
                      </a:r>
                    </a:p>
                    <a:p>
                      <a:pPr marL="171450" lvl="0" indent="-1714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latin typeface="+mj-lt"/>
                        </a:rPr>
                        <a:t>Artist exposure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1000" dirty="0">
                        <a:latin typeface="+mj-lt"/>
                      </a:endParaRPr>
                    </a:p>
                  </a:txBody>
                  <a:tcPr marL="29999" marR="29999" marT="19999" marB="1999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143"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Premium sound </a:t>
                      </a:r>
                      <a:endParaRPr lang="en-US" sz="1000" dirty="0">
                        <a:solidFill>
                          <a:schemeClr val="tx1"/>
                        </a:solidFill>
                        <a:latin typeface="+mj-lt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29999" marR="29999" marT="19999" marB="1999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3944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320kbps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j-lt"/>
                        </a:rPr>
                        <a:t>Gaana allows premium users to stream in high  definition at 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j-lt"/>
                        </a:rPr>
                        <a:t>320 kbps with Dolby support, which is a high bitrate audio streaming</a:t>
                      </a:r>
                    </a:p>
                  </a:txBody>
                  <a:tcPr marL="29999" marR="29999" marT="19999" marB="1999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0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29999" marR="29999" marT="19999" marB="19999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+mj-lt"/>
                        </a:rPr>
                        <a:t>320kbps(+lossless)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dirty="0">
                          <a:solidFill>
                            <a:schemeClr val="tx1"/>
                          </a:solidFill>
                          <a:latin typeface="+mj-lt"/>
                          <a:ea typeface="Avenir"/>
                          <a:cs typeface="Avenir"/>
                          <a:sym typeface="Avenir"/>
                        </a:rPr>
                        <a:t>Jiosaavn has lossless support with hiRes audio for 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dirty="0">
                          <a:solidFill>
                            <a:schemeClr val="tx1"/>
                          </a:solidFill>
                          <a:latin typeface="+mj-lt"/>
                          <a:ea typeface="Avenir"/>
                          <a:cs typeface="Avenir"/>
                          <a:sym typeface="Avenir"/>
                        </a:rPr>
                        <a:t>premium users only.</a:t>
                      </a:r>
                    </a:p>
                  </a:txBody>
                  <a:tcPr marL="29999" marR="29999" marT="19999" marB="19999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2143"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Caller tune</a:t>
                      </a:r>
                      <a:endParaRPr lang="en-US" sz="1000" dirty="0">
                        <a:solidFill>
                          <a:schemeClr val="tx1"/>
                        </a:solidFill>
                        <a:latin typeface="+mj-lt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29999" marR="29999" marT="19999" marB="1999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378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No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Gaana is not a cellular network provider hence having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an integrated caller tune service is not possible</a:t>
                      </a:r>
                    </a:p>
                  </a:txBody>
                  <a:tcPr marL="29999" marR="29999" marT="19999" marB="1999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29999" marR="29999" marT="19999" marB="19999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Yes</a:t>
                      </a:r>
                    </a:p>
                    <a:p>
                      <a:pPr marL="171450" lvl="0" indent="-1714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Jio is a cellular first company and can provide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 with such a feature</a:t>
                      </a:r>
                      <a:endParaRPr lang="en-US" sz="1000" b="0" i="0" dirty="0">
                        <a:solidFill>
                          <a:schemeClr val="tx1"/>
                        </a:solidFill>
                        <a:latin typeface="+mj-lt"/>
                        <a:sym typeface="Avenir"/>
                      </a:endParaRPr>
                    </a:p>
                  </a:txBody>
                  <a:tcPr marL="29999" marR="29999" marT="19999" marB="19999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2143"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Infinite scroll</a:t>
                      </a:r>
                    </a:p>
                  </a:txBody>
                  <a:tcPr marL="29999" marR="29999" marT="19999" marB="1999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9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No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j-lt"/>
                          <a:sym typeface="Avenir"/>
                        </a:rPr>
                        <a:t>Not a required feature</a:t>
                      </a:r>
                    </a:p>
                  </a:txBody>
                  <a:tcPr marL="29999" marR="29999" marT="19999" marB="1999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29999" marR="29999" marT="19999" marB="19999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dirty="0">
                          <a:solidFill>
                            <a:schemeClr val="tx1"/>
                          </a:solidFill>
                          <a:latin typeface="+mj-lt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dirty="0">
                          <a:solidFill>
                            <a:schemeClr val="tx1"/>
                          </a:solidFill>
                          <a:latin typeface="+mj-lt"/>
                          <a:ea typeface="Avenir"/>
                          <a:cs typeface="Avenir"/>
                          <a:sym typeface="Avenir"/>
                        </a:rPr>
                        <a:t>Gimmicky feature </a:t>
                      </a:r>
                    </a:p>
                  </a:txBody>
                  <a:tcPr marL="29999" marR="29999" marT="19999" marB="19999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34E6E642-A554-A022-3A2F-BE58D30A9BD9}"/>
              </a:ext>
            </a:extLst>
          </p:cNvPr>
          <p:cNvSpPr/>
          <p:nvPr/>
        </p:nvSpPr>
        <p:spPr>
          <a:xfrm>
            <a:off x="2255958" y="4519259"/>
            <a:ext cx="1837090" cy="1837090"/>
          </a:xfrm>
          <a:prstGeom prst="ellipse">
            <a:avLst/>
          </a:prstGeom>
          <a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62ABC7-3497-4BB4-4155-104183869298}"/>
              </a:ext>
            </a:extLst>
          </p:cNvPr>
          <p:cNvCxnSpPr/>
          <p:nvPr/>
        </p:nvCxnSpPr>
        <p:spPr>
          <a:xfrm flipV="1">
            <a:off x="838201" y="3048708"/>
            <a:ext cx="2768103" cy="2913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80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2" grpId="0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399"/>
            <a:ext cx="10515600" cy="911907"/>
          </a:xfrm>
        </p:spPr>
        <p:txBody>
          <a:bodyPr anchor="b"/>
          <a:lstStyle/>
          <a:p>
            <a:r>
              <a:rPr lang="en-US" dirty="0"/>
              <a:t>Competition benchmarking</a:t>
            </a:r>
          </a:p>
        </p:txBody>
      </p:sp>
      <p:graphicFrame>
        <p:nvGraphicFramePr>
          <p:cNvPr id="13" name="Table Placeholder 2">
            <a:extLst>
              <a:ext uri="{FF2B5EF4-FFF2-40B4-BE49-F238E27FC236}">
                <a16:creationId xmlns:a16="http://schemas.microsoft.com/office/drawing/2014/main" id="{4A94C7BE-6E60-66F0-EFD4-2F452B0D743A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132365928"/>
              </p:ext>
            </p:extLst>
          </p:nvPr>
        </p:nvGraphicFramePr>
        <p:xfrm>
          <a:off x="838199" y="1325563"/>
          <a:ext cx="10515599" cy="511878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656132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286489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286489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286489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105121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b="0" dirty="0"/>
                        <a:t>Gaana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b="0" dirty="0"/>
                        <a:t>Jiosaavn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b="0" dirty="0"/>
                        <a:t>Spotify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7623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 and gender-based personalization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7623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Listening history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7623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Lyrics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7623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Login-wall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10181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Party mode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pic>
        <p:nvPicPr>
          <p:cNvPr id="2" name="Picture 14">
            <a:extLst>
              <a:ext uri="{FF2B5EF4-FFF2-40B4-BE49-F238E27FC236}">
                <a16:creationId xmlns:a16="http://schemas.microsoft.com/office/drawing/2014/main" id="{5A84586F-79E7-0785-42AA-14C923CB6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98" y="1442733"/>
            <a:ext cx="447842" cy="44784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0">
            <a:extLst>
              <a:ext uri="{FF2B5EF4-FFF2-40B4-BE49-F238E27FC236}">
                <a16:creationId xmlns:a16="http://schemas.microsoft.com/office/drawing/2014/main" id="{0B7314C6-CC3B-D431-484F-6556423E2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151" y="1442732"/>
            <a:ext cx="447843" cy="44784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2">
            <a:extLst>
              <a:ext uri="{FF2B5EF4-FFF2-40B4-BE49-F238E27FC236}">
                <a16:creationId xmlns:a16="http://schemas.microsoft.com/office/drawing/2014/main" id="{5B9CD956-F4B2-77DA-BCCB-B3F788FC5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806" y="1442732"/>
            <a:ext cx="447843" cy="44784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D1F5C-8E7A-9C39-A326-87ED6B7C2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7806" y="2532587"/>
            <a:ext cx="447843" cy="44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F3F465-12E6-2A61-E468-1DABA9492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7804" y="3304746"/>
            <a:ext cx="447843" cy="447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3719E9-68C0-5FF8-084A-6C4CC385F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4510" y="4076906"/>
            <a:ext cx="447843" cy="447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7E10C9-1747-BAFB-3D37-570DB2C1D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1149" y="4076906"/>
            <a:ext cx="447843" cy="4478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FF2247-DA24-29C6-9969-6CD62F890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496" y="4867130"/>
            <a:ext cx="447843" cy="4478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E5B1F4-0E30-476E-B779-A9D3F91375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495" y="5731774"/>
            <a:ext cx="447843" cy="447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7E82D8-E67B-035D-A3D8-3E0FD14A6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496" y="4076906"/>
            <a:ext cx="447843" cy="4478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53CABE-781C-F781-B417-33FB46B95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7805" y="4867130"/>
            <a:ext cx="447843" cy="447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70CA47-7179-B325-441B-04906E90A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1149" y="3304745"/>
            <a:ext cx="447843" cy="4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2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399"/>
            <a:ext cx="10515600" cy="911907"/>
          </a:xfrm>
        </p:spPr>
        <p:txBody>
          <a:bodyPr anchor="b"/>
          <a:lstStyle/>
          <a:p>
            <a:r>
              <a:rPr lang="en-US" dirty="0"/>
              <a:t>Competition benchmarking</a:t>
            </a:r>
          </a:p>
        </p:txBody>
      </p:sp>
      <p:graphicFrame>
        <p:nvGraphicFramePr>
          <p:cNvPr id="13" name="Table Placeholder 2">
            <a:extLst>
              <a:ext uri="{FF2B5EF4-FFF2-40B4-BE49-F238E27FC236}">
                <a16:creationId xmlns:a16="http://schemas.microsoft.com/office/drawing/2014/main" id="{4A94C7BE-6E60-66F0-EFD4-2F452B0D743A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05724157"/>
              </p:ext>
            </p:extLst>
          </p:nvPr>
        </p:nvGraphicFramePr>
        <p:xfrm>
          <a:off x="838199" y="1325563"/>
          <a:ext cx="10515599" cy="511878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656132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286489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286489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286489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105121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b="0" dirty="0"/>
                        <a:t>Gaana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b="0" dirty="0"/>
                        <a:t>Jiosaavn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b="0" dirty="0"/>
                        <a:t>Spotify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7623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Onboarding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7623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Regional language support for display language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7623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 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7623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Song identification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10181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Collaborative (shared) playlist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pic>
        <p:nvPicPr>
          <p:cNvPr id="2" name="Picture 14">
            <a:extLst>
              <a:ext uri="{FF2B5EF4-FFF2-40B4-BE49-F238E27FC236}">
                <a16:creationId xmlns:a16="http://schemas.microsoft.com/office/drawing/2014/main" id="{5A84586F-79E7-0785-42AA-14C923CB6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98" y="1442733"/>
            <a:ext cx="447842" cy="44784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0">
            <a:extLst>
              <a:ext uri="{FF2B5EF4-FFF2-40B4-BE49-F238E27FC236}">
                <a16:creationId xmlns:a16="http://schemas.microsoft.com/office/drawing/2014/main" id="{0B7314C6-CC3B-D431-484F-6556423E2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151" y="1442732"/>
            <a:ext cx="447843" cy="44784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2">
            <a:extLst>
              <a:ext uri="{FF2B5EF4-FFF2-40B4-BE49-F238E27FC236}">
                <a16:creationId xmlns:a16="http://schemas.microsoft.com/office/drawing/2014/main" id="{5B9CD956-F4B2-77DA-BCCB-B3F788FC5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806" y="1442732"/>
            <a:ext cx="447843" cy="44784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D45AAE-0B37-BBBF-E0C8-FE65C109A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497" y="2532588"/>
            <a:ext cx="447843" cy="447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D1F5C-8E7A-9C39-A326-87ED6B7C2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7806" y="2532587"/>
            <a:ext cx="447843" cy="44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F3F465-12E6-2A61-E468-1DABA9492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496" y="3304747"/>
            <a:ext cx="447843" cy="447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E51607-4AF7-B33A-B060-7C259E192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4510" y="3304747"/>
            <a:ext cx="447843" cy="447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85523F-163D-CB4B-D3FD-D5245C723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1354" y="3304747"/>
            <a:ext cx="447843" cy="447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3719E9-68C0-5FF8-084A-6C4CC385F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4510" y="4076906"/>
            <a:ext cx="447843" cy="447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7E10C9-1747-BAFB-3D37-570DB2C1D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1354" y="4076906"/>
            <a:ext cx="447843" cy="4478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FF2247-DA24-29C6-9969-6CD62F890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496" y="4867130"/>
            <a:ext cx="447843" cy="4478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E5B1F4-0E30-476E-B779-A9D3F91375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6018" y="5731774"/>
            <a:ext cx="447843" cy="447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959CB7-663B-889F-B1EE-E31BA435D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1354" y="2532587"/>
            <a:ext cx="447843" cy="4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8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399"/>
            <a:ext cx="10515600" cy="911907"/>
          </a:xfrm>
        </p:spPr>
        <p:txBody>
          <a:bodyPr anchor="b"/>
          <a:lstStyle/>
          <a:p>
            <a:r>
              <a:rPr lang="en-US" dirty="0"/>
              <a:t>Competition benchmarking</a:t>
            </a:r>
          </a:p>
        </p:txBody>
      </p:sp>
      <p:graphicFrame>
        <p:nvGraphicFramePr>
          <p:cNvPr id="13" name="Table Placeholder 2">
            <a:extLst>
              <a:ext uri="{FF2B5EF4-FFF2-40B4-BE49-F238E27FC236}">
                <a16:creationId xmlns:a16="http://schemas.microsoft.com/office/drawing/2014/main" id="{4A94C7BE-6E60-66F0-EFD4-2F452B0D743A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779173573"/>
              </p:ext>
            </p:extLst>
          </p:nvPr>
        </p:nvGraphicFramePr>
        <p:xfrm>
          <a:off x="838199" y="1325563"/>
          <a:ext cx="10515599" cy="257594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656132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286489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286489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286489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105121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b="0" dirty="0"/>
                        <a:t>Gaana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b="0" dirty="0"/>
                        <a:t>Jiosaavn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b="0" dirty="0"/>
                        <a:t>Spotify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7623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Dynamic/</a:t>
                      </a:r>
                      <a:r>
                        <a:rPr lang="en-US"/>
                        <a:t>Synchronized lyrics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7623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Cross-fade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</a:tbl>
          </a:graphicData>
        </a:graphic>
      </p:graphicFrame>
      <p:pic>
        <p:nvPicPr>
          <p:cNvPr id="2" name="Picture 14">
            <a:extLst>
              <a:ext uri="{FF2B5EF4-FFF2-40B4-BE49-F238E27FC236}">
                <a16:creationId xmlns:a16="http://schemas.microsoft.com/office/drawing/2014/main" id="{5A84586F-79E7-0785-42AA-14C923CB6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98" y="1442733"/>
            <a:ext cx="447842" cy="44784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0">
            <a:extLst>
              <a:ext uri="{FF2B5EF4-FFF2-40B4-BE49-F238E27FC236}">
                <a16:creationId xmlns:a16="http://schemas.microsoft.com/office/drawing/2014/main" id="{0B7314C6-CC3B-D431-484F-6556423E2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151" y="1442732"/>
            <a:ext cx="447843" cy="44784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2">
            <a:extLst>
              <a:ext uri="{FF2B5EF4-FFF2-40B4-BE49-F238E27FC236}">
                <a16:creationId xmlns:a16="http://schemas.microsoft.com/office/drawing/2014/main" id="{5B9CD956-F4B2-77DA-BCCB-B3F788FC5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806" y="1442732"/>
            <a:ext cx="447843" cy="44784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D45AAE-0B37-BBBF-E0C8-FE65C109A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497" y="2532588"/>
            <a:ext cx="447843" cy="447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D1F5C-8E7A-9C39-A326-87ED6B7C2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7806" y="2532587"/>
            <a:ext cx="447843" cy="44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F3F465-12E6-2A61-E468-1DABA9492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7804" y="3307289"/>
            <a:ext cx="447843" cy="447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102F7-4119-0BDB-5F56-477D39B69B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1354" y="2532586"/>
            <a:ext cx="447843" cy="4478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F8321A-9441-343D-2672-498418355E41}"/>
              </a:ext>
            </a:extLst>
          </p:cNvPr>
          <p:cNvSpPr txBox="1"/>
          <p:nvPr/>
        </p:nvSpPr>
        <p:spPr>
          <a:xfrm>
            <a:off x="10244039" y="2890010"/>
            <a:ext cx="1015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Premium only</a:t>
            </a:r>
            <a:endParaRPr lang="en-IN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1E3245-4161-FA42-5C28-C762DD3EDF81}"/>
              </a:ext>
            </a:extLst>
          </p:cNvPr>
          <p:cNvSpPr txBox="1"/>
          <p:nvPr/>
        </p:nvSpPr>
        <p:spPr>
          <a:xfrm>
            <a:off x="9018141" y="2890010"/>
            <a:ext cx="882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With trivia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162044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 txBox="1">
            <a:spLocks/>
          </p:cNvSpPr>
          <p:nvPr/>
        </p:nvSpPr>
        <p:spPr>
          <a:xfrm>
            <a:off x="6991350" y="487681"/>
            <a:ext cx="4179570" cy="33766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Gaana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03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A388F41-1C7D-94DC-2E12-416278F7A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622" y="-12587"/>
            <a:ext cx="7288282" cy="975337"/>
          </a:xfrm>
        </p:spPr>
        <p:txBody>
          <a:bodyPr>
            <a:normAutofit/>
          </a:bodyPr>
          <a:lstStyle/>
          <a:p>
            <a:r>
              <a:rPr lang="en-US" dirty="0"/>
              <a:t>mAU and active subscriber base</a:t>
            </a:r>
            <a:br>
              <a:rPr lang="en-US" dirty="0"/>
            </a:br>
            <a:r>
              <a:rPr lang="en-US" sz="1100" dirty="0"/>
              <a:t>Bifurcation</a:t>
            </a: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8767B652-880F-14D7-6FE2-1000004B02CB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4117080635"/>
              </p:ext>
            </p:extLst>
          </p:nvPr>
        </p:nvGraphicFramePr>
        <p:xfrm>
          <a:off x="838199" y="1302883"/>
          <a:ext cx="10515601" cy="501602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3399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450892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375942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2254769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75040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App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MAU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Active Subscribers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Listening MAU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8101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8101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International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81010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8101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10252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International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777513A-4760-3572-77C8-8137B8E72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751194"/>
              </p:ext>
            </p:extLst>
          </p:nvPr>
        </p:nvGraphicFramePr>
        <p:xfrm>
          <a:off x="838199" y="3680346"/>
          <a:ext cx="10515601" cy="83706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33998">
                  <a:extLst>
                    <a:ext uri="{9D8B030D-6E8A-4147-A177-3AD203B41FA5}">
                      <a16:colId xmlns:a16="http://schemas.microsoft.com/office/drawing/2014/main" val="406565029"/>
                    </a:ext>
                  </a:extLst>
                </a:gridCol>
                <a:gridCol w="2450892">
                  <a:extLst>
                    <a:ext uri="{9D8B030D-6E8A-4147-A177-3AD203B41FA5}">
                      <a16:colId xmlns:a16="http://schemas.microsoft.com/office/drawing/2014/main" val="2746359508"/>
                    </a:ext>
                  </a:extLst>
                </a:gridCol>
                <a:gridCol w="2375942">
                  <a:extLst>
                    <a:ext uri="{9D8B030D-6E8A-4147-A177-3AD203B41FA5}">
                      <a16:colId xmlns:a16="http://schemas.microsoft.com/office/drawing/2014/main" val="410813084"/>
                    </a:ext>
                  </a:extLst>
                </a:gridCol>
                <a:gridCol w="2254769">
                  <a:extLst>
                    <a:ext uri="{9D8B030D-6E8A-4147-A177-3AD203B41FA5}">
                      <a16:colId xmlns:a16="http://schemas.microsoft.com/office/drawing/2014/main" val="1278774079"/>
                    </a:ext>
                  </a:extLst>
                </a:gridCol>
              </a:tblGrid>
              <a:tr h="837062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mWeb/desktop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MAU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Active Subscribers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Listening MAU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96045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2BD89D-1332-0340-E8BC-5F1B63AC19C3}"/>
              </a:ext>
            </a:extLst>
          </p:cNvPr>
          <p:cNvSpPr txBox="1"/>
          <p:nvPr/>
        </p:nvSpPr>
        <p:spPr>
          <a:xfrm>
            <a:off x="5104263" y="2093554"/>
            <a:ext cx="79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8.69M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62A7D4-5062-5A88-1DB7-7631C7D66CA1}"/>
              </a:ext>
            </a:extLst>
          </p:cNvPr>
          <p:cNvSpPr txBox="1"/>
          <p:nvPr/>
        </p:nvSpPr>
        <p:spPr>
          <a:xfrm>
            <a:off x="5143184" y="2442107"/>
            <a:ext cx="67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270K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8B1E19-CB48-1192-3E26-901CBC35A4B6}"/>
              </a:ext>
            </a:extLst>
          </p:cNvPr>
          <p:cNvSpPr txBox="1"/>
          <p:nvPr/>
        </p:nvSpPr>
        <p:spPr>
          <a:xfrm>
            <a:off x="7451382" y="2093554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1.26M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EDF7E4-1CE4-47FA-623C-721184A61088}"/>
              </a:ext>
            </a:extLst>
          </p:cNvPr>
          <p:cNvSpPr txBox="1"/>
          <p:nvPr/>
        </p:nvSpPr>
        <p:spPr>
          <a:xfrm>
            <a:off x="7565015" y="246288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61K</a:t>
            </a:r>
            <a:endParaRPr lang="en-IN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F89CCEF-334B-EE1E-C3BE-BA6C021F0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572" y="2106242"/>
            <a:ext cx="343956" cy="3439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D080F14-BF5D-FADF-71CE-75986D16C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572" y="2468385"/>
            <a:ext cx="343956" cy="3439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2F4CEB9-4E19-AA8A-422D-8547065DDEEE}"/>
              </a:ext>
            </a:extLst>
          </p:cNvPr>
          <p:cNvSpPr txBox="1"/>
          <p:nvPr/>
        </p:nvSpPr>
        <p:spPr>
          <a:xfrm>
            <a:off x="9819468" y="209355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311K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D3366F-7991-814C-4D1C-C955CFDAB099}"/>
              </a:ext>
            </a:extLst>
          </p:cNvPr>
          <p:cNvSpPr txBox="1"/>
          <p:nvPr/>
        </p:nvSpPr>
        <p:spPr>
          <a:xfrm>
            <a:off x="9865659" y="2443009"/>
            <a:ext cx="56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27K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3E1343-F152-41B1-0787-E96BE1C1C269}"/>
              </a:ext>
            </a:extLst>
          </p:cNvPr>
          <p:cNvSpPr txBox="1"/>
          <p:nvPr/>
        </p:nvSpPr>
        <p:spPr>
          <a:xfrm>
            <a:off x="5104263" y="290074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261K</a:t>
            </a:r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E7C957-4A4D-BFDA-751A-873C42B12E57}"/>
              </a:ext>
            </a:extLst>
          </p:cNvPr>
          <p:cNvSpPr txBox="1"/>
          <p:nvPr/>
        </p:nvSpPr>
        <p:spPr>
          <a:xfrm>
            <a:off x="5117888" y="3244727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104k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E57788-FB24-DB35-77BF-015A305AE97B}"/>
              </a:ext>
            </a:extLst>
          </p:cNvPr>
          <p:cNvSpPr txBox="1"/>
          <p:nvPr/>
        </p:nvSpPr>
        <p:spPr>
          <a:xfrm>
            <a:off x="7544080" y="2888060"/>
            <a:ext cx="60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6.7K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F46AAA-88B1-499F-7B01-532BCF513F3A}"/>
              </a:ext>
            </a:extLst>
          </p:cNvPr>
          <p:cNvSpPr txBox="1"/>
          <p:nvPr/>
        </p:nvSpPr>
        <p:spPr>
          <a:xfrm>
            <a:off x="7479178" y="3257392"/>
            <a:ext cx="72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17.6K</a:t>
            </a:r>
            <a:endParaRPr lang="en-IN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64A3601-BE7D-3578-7562-56AD22CF9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572" y="2913436"/>
            <a:ext cx="343956" cy="3439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2F5C43F-174B-4A96-DC20-AE566269B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572" y="3275579"/>
            <a:ext cx="343956" cy="34395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87A9C31-E20A-8666-90D0-2A83A12AF233}"/>
              </a:ext>
            </a:extLst>
          </p:cNvPr>
          <p:cNvSpPr txBox="1"/>
          <p:nvPr/>
        </p:nvSpPr>
        <p:spPr>
          <a:xfrm>
            <a:off x="9837222" y="2900748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2.9K</a:t>
            </a:r>
            <a:endParaRPr lang="en-I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98A89F-2179-5317-D5A4-791FF68FB7EF}"/>
              </a:ext>
            </a:extLst>
          </p:cNvPr>
          <p:cNvSpPr txBox="1"/>
          <p:nvPr/>
        </p:nvSpPr>
        <p:spPr>
          <a:xfrm>
            <a:off x="9851944" y="325020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8.9K</a:t>
            </a:r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D1803A-0DA0-867B-4E57-6F09A9D45C1F}"/>
              </a:ext>
            </a:extLst>
          </p:cNvPr>
          <p:cNvSpPr txBox="1"/>
          <p:nvPr/>
        </p:nvSpPr>
        <p:spPr>
          <a:xfrm>
            <a:off x="5053050" y="4684213"/>
            <a:ext cx="91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11.93M</a:t>
            </a:r>
            <a:endParaRPr lang="en-IN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E4AEE03-4AFA-70D8-3C29-88E2935128D7}"/>
              </a:ext>
            </a:extLst>
          </p:cNvPr>
          <p:cNvSpPr txBox="1"/>
          <p:nvPr/>
        </p:nvSpPr>
        <p:spPr>
          <a:xfrm>
            <a:off x="7565015" y="468084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19K</a:t>
            </a:r>
            <a:endParaRPr lang="en-IN" dirty="0"/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A2BA9E97-6F51-A7D5-53D4-C736ACA7FAF4}"/>
              </a:ext>
            </a:extLst>
          </p:cNvPr>
          <p:cNvSpPr txBox="1"/>
          <p:nvPr/>
        </p:nvSpPr>
        <p:spPr>
          <a:xfrm>
            <a:off x="9819468" y="4680842"/>
            <a:ext cx="6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4.9K</a:t>
            </a:r>
            <a:endParaRPr lang="en-IN" dirty="0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3C172FC-A82C-449B-B19C-6430C1D366E6}"/>
              </a:ext>
            </a:extLst>
          </p:cNvPr>
          <p:cNvSpPr txBox="1"/>
          <p:nvPr/>
        </p:nvSpPr>
        <p:spPr>
          <a:xfrm>
            <a:off x="5104263" y="5507120"/>
            <a:ext cx="79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4.48M</a:t>
            </a:r>
            <a:endParaRPr lang="en-IN" dirty="0"/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82A88745-0E1B-0826-344A-8C238A8B5FF5}"/>
              </a:ext>
            </a:extLst>
          </p:cNvPr>
          <p:cNvSpPr txBox="1"/>
          <p:nvPr/>
        </p:nvSpPr>
        <p:spPr>
          <a:xfrm>
            <a:off x="7534558" y="550712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1.5K</a:t>
            </a:r>
            <a:endParaRPr lang="en-IN" dirty="0"/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196E6B77-A647-CC6E-712C-0906A577AFB9}"/>
              </a:ext>
            </a:extLst>
          </p:cNvPr>
          <p:cNvSpPr txBox="1"/>
          <p:nvPr/>
        </p:nvSpPr>
        <p:spPr>
          <a:xfrm>
            <a:off x="9837222" y="5507120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699</a:t>
            </a:r>
            <a:endParaRPr lang="en-IN" dirty="0"/>
          </a:p>
        </p:txBody>
      </p:sp>
      <p:pic>
        <p:nvPicPr>
          <p:cNvPr id="2061" name="Picture 2060">
            <a:extLst>
              <a:ext uri="{FF2B5EF4-FFF2-40B4-BE49-F238E27FC236}">
                <a16:creationId xmlns:a16="http://schemas.microsoft.com/office/drawing/2014/main" id="{8072AF9C-782F-FB4D-16EB-ABA63A81B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784" y="4681067"/>
            <a:ext cx="369333" cy="369333"/>
          </a:xfrm>
          <a:prstGeom prst="rect">
            <a:avLst/>
          </a:prstGeom>
        </p:spPr>
      </p:pic>
      <p:pic>
        <p:nvPicPr>
          <p:cNvPr id="2062" name="Picture 2061">
            <a:extLst>
              <a:ext uri="{FF2B5EF4-FFF2-40B4-BE49-F238E27FC236}">
                <a16:creationId xmlns:a16="http://schemas.microsoft.com/office/drawing/2014/main" id="{CDE5B7A8-3DA3-BC98-9086-145535C9B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784" y="5560439"/>
            <a:ext cx="369333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3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  <p:bldP spid="25" grpId="0"/>
      <p:bldP spid="26" grpId="0"/>
      <p:bldP spid="27" grpId="0"/>
      <p:bldP spid="32" grpId="0"/>
      <p:bldP spid="33" grpId="0"/>
      <p:bldP spid="35" grpId="0"/>
      <p:bldP spid="36" grpId="0"/>
      <p:bldP spid="37" grpId="0"/>
      <p:bldP spid="38" grpId="0"/>
      <p:bldP spid="41" grpId="0"/>
      <p:bldP spid="42" grpId="0"/>
      <p:bldP spid="59" grpId="0"/>
      <p:bldP spid="61" grpId="0"/>
      <p:bldP spid="2049" grpId="0"/>
      <p:bldP spid="2051" grpId="0"/>
      <p:bldP spid="2053" grpId="0"/>
      <p:bldP spid="20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A388F41-1C7D-94DC-2E12-416278F7A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622" y="-12587"/>
            <a:ext cx="7288282" cy="975337"/>
          </a:xfrm>
        </p:spPr>
        <p:txBody>
          <a:bodyPr>
            <a:normAutofit/>
          </a:bodyPr>
          <a:lstStyle/>
          <a:p>
            <a:r>
              <a:rPr lang="en-US" dirty="0"/>
              <a:t>mAU and active subscriber base</a:t>
            </a:r>
            <a:br>
              <a:rPr lang="en-US" dirty="0"/>
            </a:br>
            <a:r>
              <a:rPr lang="en-US" sz="1100" dirty="0"/>
              <a:t>Bifurcation</a:t>
            </a: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8767B652-880F-14D7-6FE2-1000004B02CB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4085979944"/>
              </p:ext>
            </p:extLst>
          </p:nvPr>
        </p:nvGraphicFramePr>
        <p:xfrm>
          <a:off x="838199" y="1302884"/>
          <a:ext cx="10515601" cy="485133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3399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450892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375942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2254769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12532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App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MAU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Active Subscribers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Listening MAU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19786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8.69M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23601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16.41M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20.5K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5.5k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771988-731B-C330-F231-D90E2ADDB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428506"/>
              </p:ext>
            </p:extLst>
          </p:nvPr>
        </p:nvGraphicFramePr>
        <p:xfrm>
          <a:off x="838198" y="3728551"/>
          <a:ext cx="10515601" cy="5125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33998">
                  <a:extLst>
                    <a:ext uri="{9D8B030D-6E8A-4147-A177-3AD203B41FA5}">
                      <a16:colId xmlns:a16="http://schemas.microsoft.com/office/drawing/2014/main" val="1284716186"/>
                    </a:ext>
                  </a:extLst>
                </a:gridCol>
                <a:gridCol w="2450892">
                  <a:extLst>
                    <a:ext uri="{9D8B030D-6E8A-4147-A177-3AD203B41FA5}">
                      <a16:colId xmlns:a16="http://schemas.microsoft.com/office/drawing/2014/main" val="3280915846"/>
                    </a:ext>
                  </a:extLst>
                </a:gridCol>
                <a:gridCol w="2375942">
                  <a:extLst>
                    <a:ext uri="{9D8B030D-6E8A-4147-A177-3AD203B41FA5}">
                      <a16:colId xmlns:a16="http://schemas.microsoft.com/office/drawing/2014/main" val="1039390273"/>
                    </a:ext>
                  </a:extLst>
                </a:gridCol>
                <a:gridCol w="2254769">
                  <a:extLst>
                    <a:ext uri="{9D8B030D-6E8A-4147-A177-3AD203B41FA5}">
                      <a16:colId xmlns:a16="http://schemas.microsoft.com/office/drawing/2014/main" val="3426279361"/>
                    </a:ext>
                  </a:extLst>
                </a:gridCol>
              </a:tblGrid>
              <a:tr h="5125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mWeb/desktop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MAU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Active Subscribers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Listening MAU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687260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E681BC-9567-DF57-0BF8-D5A162FBC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11453"/>
              </p:ext>
            </p:extLst>
          </p:nvPr>
        </p:nvGraphicFramePr>
        <p:xfrm>
          <a:off x="838199" y="5841241"/>
          <a:ext cx="10515601" cy="5125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33998">
                  <a:extLst>
                    <a:ext uri="{9D8B030D-6E8A-4147-A177-3AD203B41FA5}">
                      <a16:colId xmlns:a16="http://schemas.microsoft.com/office/drawing/2014/main" val="3460196656"/>
                    </a:ext>
                  </a:extLst>
                </a:gridCol>
                <a:gridCol w="2450892">
                  <a:extLst>
                    <a:ext uri="{9D8B030D-6E8A-4147-A177-3AD203B41FA5}">
                      <a16:colId xmlns:a16="http://schemas.microsoft.com/office/drawing/2014/main" val="3242560967"/>
                    </a:ext>
                  </a:extLst>
                </a:gridCol>
                <a:gridCol w="2375942">
                  <a:extLst>
                    <a:ext uri="{9D8B030D-6E8A-4147-A177-3AD203B41FA5}">
                      <a16:colId xmlns:a16="http://schemas.microsoft.com/office/drawing/2014/main" val="2468052233"/>
                    </a:ext>
                  </a:extLst>
                </a:gridCol>
                <a:gridCol w="2254769">
                  <a:extLst>
                    <a:ext uri="{9D8B030D-6E8A-4147-A177-3AD203B41FA5}">
                      <a16:colId xmlns:a16="http://schemas.microsoft.com/office/drawing/2014/main" val="2783178924"/>
                    </a:ext>
                  </a:extLst>
                </a:gridCol>
              </a:tblGrid>
              <a:tr h="512532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Grand total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25.7M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1.37M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0.36M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727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56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8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199" y="2813049"/>
            <a:ext cx="3409335" cy="32384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Market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Competitive analysis</a:t>
            </a:r>
          </a:p>
          <a:p>
            <a:pPr marL="569214" lvl="1"/>
            <a:r>
              <a:rPr lang="en-IN" sz="2000" dirty="0"/>
              <a:t>Subscription plans</a:t>
            </a:r>
          </a:p>
          <a:p>
            <a:pPr marL="569214" lvl="1"/>
            <a:r>
              <a:rPr lang="en-IN" sz="2000" dirty="0"/>
              <a:t>1v1 direct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Gaana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SWOT analysis</a:t>
            </a:r>
          </a:p>
        </p:txBody>
      </p:sp>
      <p:pic>
        <p:nvPicPr>
          <p:cNvPr id="1026" name="Picture 2" descr="2,733 Music Player Interface Stock Video Footage - 4K and HD Video Clips |  Shutterstock">
            <a:extLst>
              <a:ext uri="{FF2B5EF4-FFF2-40B4-BE49-F238E27FC236}">
                <a16:creationId xmlns:a16="http://schemas.microsoft.com/office/drawing/2014/main" id="{A4FCE876-1815-9105-198D-50ADB0EB5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7" t="24422" r="40542" b="10904"/>
          <a:stretch/>
        </p:blipFill>
        <p:spPr bwMode="auto">
          <a:xfrm>
            <a:off x="7334817" y="2525250"/>
            <a:ext cx="1534342" cy="266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music album&#10;&#10;Description automatically generated">
            <a:extLst>
              <a:ext uri="{FF2B5EF4-FFF2-40B4-BE49-F238E27FC236}">
                <a16:creationId xmlns:a16="http://schemas.microsoft.com/office/drawing/2014/main" id="{A2C69E86-237A-5FD6-10B1-990351B50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513" y="2237453"/>
            <a:ext cx="1457325" cy="3238500"/>
          </a:xfrm>
          <a:prstGeom prst="rect">
            <a:avLst/>
          </a:prstGeom>
        </p:spPr>
      </p:pic>
      <p:pic>
        <p:nvPicPr>
          <p:cNvPr id="7" name="Picture 6" descr="A purple and white background with white text&#10;&#10;Description automatically generated">
            <a:extLst>
              <a:ext uri="{FF2B5EF4-FFF2-40B4-BE49-F238E27FC236}">
                <a16:creationId xmlns:a16="http://schemas.microsoft.com/office/drawing/2014/main" id="{BB654D22-AB66-20C9-3F0B-E82E61F28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138" y="2237452"/>
            <a:ext cx="14573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A388F41-1C7D-94DC-2E12-416278F7A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622" y="-12587"/>
            <a:ext cx="7288282" cy="975337"/>
          </a:xfrm>
        </p:spPr>
        <p:txBody>
          <a:bodyPr>
            <a:normAutofit/>
          </a:bodyPr>
          <a:lstStyle/>
          <a:p>
            <a:r>
              <a:rPr lang="en-US" dirty="0"/>
              <a:t>Subscribers to install base ratio</a:t>
            </a:r>
            <a:endParaRPr lang="en-US" sz="1100" dirty="0"/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8767B652-880F-14D7-6FE2-1000004B02CB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894107994"/>
              </p:ext>
            </p:extLst>
          </p:nvPr>
        </p:nvGraphicFramePr>
        <p:xfrm>
          <a:off x="838198" y="1132817"/>
          <a:ext cx="10515601" cy="249119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3399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534322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3547281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</a:tblGrid>
              <a:tr h="512532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App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Install base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Subscribers/install base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19786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10.8M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11.7%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11B5A73-3062-9428-DA1A-42101298CB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920079"/>
              </p:ext>
            </p:extLst>
          </p:nvPr>
        </p:nvGraphicFramePr>
        <p:xfrm>
          <a:off x="3562350" y="3794078"/>
          <a:ext cx="5067299" cy="3049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3342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7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" name="Google Shape;82;p17"/>
          <p:cNvGraphicFramePr/>
          <p:nvPr>
            <p:extLst>
              <p:ext uri="{D42A27DB-BD31-4B8C-83A1-F6EECF244321}">
                <p14:modId xmlns:p14="http://schemas.microsoft.com/office/powerpoint/2010/main" val="1424885916"/>
              </p:ext>
            </p:extLst>
          </p:nvPr>
        </p:nvGraphicFramePr>
        <p:xfrm>
          <a:off x="0" y="0"/>
          <a:ext cx="12191862" cy="68578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95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59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1266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S.W.O.T. Analysis</a:t>
                      </a:r>
                      <a:endParaRPr sz="2400" i="1" dirty="0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25400" marB="25400" anchor="ctr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43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bg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Strengths</a:t>
                      </a:r>
                      <a:endParaRPr sz="1600" dirty="0">
                        <a:solidFill>
                          <a:schemeClr val="bg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25400" marB="25400" anchor="ctr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bg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Weaknesses</a:t>
                      </a:r>
                      <a:endParaRPr sz="1600" dirty="0">
                        <a:solidFill>
                          <a:schemeClr val="bg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25400" marB="25400" anchor="ctr">
                    <a:lnL w="9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6233">
                <a:tc>
                  <a:txBody>
                    <a:bodyPr/>
                    <a:lstStyle/>
                    <a:p>
                      <a:pPr marL="171450" lvl="0" indent="-171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+mn-lt"/>
                          <a:ea typeface="Avenir"/>
                          <a:cs typeface="Avenir"/>
                          <a:sym typeface="Avenir"/>
                        </a:rPr>
                        <a:t>Oldest Indian music streaming application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+mn-lt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171450" lvl="0" indent="-171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+mn-lt"/>
                          <a:ea typeface="Avenir"/>
                          <a:cs typeface="Avenir"/>
                          <a:sym typeface="Avenir"/>
                        </a:rPr>
                        <a:t>Enormous user data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+mn-lt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+mn-lt"/>
                        </a:rPr>
                        <a:t>User-Friendly Interface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+mn-lt"/>
                        </a:rPr>
                        <a:t>Playlist import(coming soon)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/>
                        <a:t>Localized Content</a:t>
                      </a:r>
                      <a:endParaRPr lang="en-US" sz="2000" i="1" dirty="0">
                        <a:solidFill>
                          <a:srgbClr val="30465D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25400" marB="25400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+mn-lt"/>
                          <a:ea typeface="Avenir"/>
                          <a:cs typeface="Avenir"/>
                          <a:sym typeface="Avenir"/>
                        </a:rPr>
                        <a:t>Lost its track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+mn-lt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+mn-lt"/>
                        </a:rPr>
                        <a:t>High Competition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+mn-lt"/>
                          <a:ea typeface="Avenir"/>
                          <a:cs typeface="Avenir"/>
                          <a:sym typeface="Avenir"/>
                        </a:rPr>
                        <a:t>Recommendation cycle is imprecise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+mn-lt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171450" lvl="0" indent="-171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+mn-lt"/>
                          <a:ea typeface="Avenir"/>
                          <a:cs typeface="Avenir"/>
                          <a:sym typeface="Avenir"/>
                        </a:rPr>
                        <a:t>Smaller catalog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+mn-lt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171450" lvl="0" indent="-171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+mn-lt"/>
                          <a:ea typeface="Avenir"/>
                          <a:cs typeface="Avenir"/>
                          <a:sym typeface="Avenir"/>
                        </a:rPr>
                        <a:t>Premium only platform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+mn-lt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171450" lvl="0" indent="-171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+mn-lt"/>
                          <a:ea typeface="Avenir"/>
                          <a:cs typeface="Avenir"/>
                          <a:sym typeface="Avenir"/>
                        </a:rPr>
                        <a:t>Brand image</a:t>
                      </a:r>
                      <a:endParaRPr sz="2000" i="1" dirty="0">
                        <a:solidFill>
                          <a:srgbClr val="30465D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25400" marB="25400">
                    <a:lnL w="9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846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bg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Opportunities</a:t>
                      </a:r>
                      <a:endParaRPr sz="1600" dirty="0">
                        <a:solidFill>
                          <a:schemeClr val="bg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25400" marB="25400" anchor="ctr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bg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Threats</a:t>
                      </a:r>
                      <a:endParaRPr sz="1600" dirty="0">
                        <a:solidFill>
                          <a:schemeClr val="bg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25400" marB="25400" anchor="ctr">
                    <a:lnL w="9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03467">
                <a:tc>
                  <a:txBody>
                    <a:bodyPr/>
                    <a:lstStyle/>
                    <a:p>
                      <a:pPr marL="171450" lvl="0" indent="-171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/>
                        <a:t>Expansion into New/emerging Markets</a:t>
                      </a:r>
                    </a:p>
                    <a:p>
                      <a:pPr marL="171450" lvl="0" indent="-171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/>
                        <a:t>Partnerships and Collaborations</a:t>
                      </a:r>
                    </a:p>
                    <a:p>
                      <a:pPr marL="171450" lvl="0" indent="-171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/>
                        <a:t>Technology Integration</a:t>
                      </a:r>
                    </a:p>
                    <a:p>
                      <a:pPr marL="171450" lvl="0" indent="-171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/>
                        <a:t>Podcasts and Non-Music Content </a:t>
                      </a:r>
                    </a:p>
                    <a:p>
                      <a:pPr marL="171450" lvl="0" indent="-171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/>
                        <a:t>Original Productions</a:t>
                      </a:r>
                      <a:endParaRPr lang="en-US" sz="2000" b="1" dirty="0"/>
                    </a:p>
                    <a:p>
                      <a:pPr marL="171450" lvl="0" indent="-171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sz="1600" i="1" dirty="0">
                        <a:solidFill>
                          <a:srgbClr val="30465D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25400" marB="25400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/>
                        <a:t>Intense Competition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/>
                        <a:t>Regulatory Challenges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/>
                        <a:t>Content Licensing Costs</a:t>
                      </a:r>
                      <a:endParaRPr lang="en-US" sz="2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/>
                        <a:t>User Retention Challenges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/>
                        <a:t>Economic Uncertainty</a:t>
                      </a:r>
                      <a:endParaRPr sz="2000" i="1" dirty="0">
                        <a:solidFill>
                          <a:srgbClr val="30465D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25400" marB="25400">
                    <a:lnL w="9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 txBox="1">
            <a:spLocks/>
          </p:cNvSpPr>
          <p:nvPr/>
        </p:nvSpPr>
        <p:spPr>
          <a:xfrm>
            <a:off x="6991350" y="487681"/>
            <a:ext cx="4179570" cy="33766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Suggestions</a:t>
            </a:r>
          </a:p>
        </p:txBody>
      </p:sp>
    </p:spTree>
    <p:extLst>
      <p:ext uri="{BB962C8B-B14F-4D97-AF65-F5344CB8AC3E}">
        <p14:creationId xmlns:p14="http://schemas.microsoft.com/office/powerpoint/2010/main" val="90205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D721EA-E611-A5FC-C83D-3653B3D97B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128"/>
          <a:stretch/>
        </p:blipFill>
        <p:spPr>
          <a:xfrm>
            <a:off x="234696" y="237744"/>
            <a:ext cx="3996183" cy="63825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222FE5-D6CA-4A56-CD36-DD60B17A509F}"/>
              </a:ext>
            </a:extLst>
          </p:cNvPr>
          <p:cNvSpPr txBox="1"/>
          <p:nvPr/>
        </p:nvSpPr>
        <p:spPr>
          <a:xfrm>
            <a:off x="4959405" y="2907792"/>
            <a:ext cx="6280826" cy="1042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25755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Paid subscribers are shown Gaana+ ads</a:t>
            </a:r>
          </a:p>
          <a:p>
            <a:pPr marL="325755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The most frustrating experience for a paid user is being shown Gaana+ ads</a:t>
            </a:r>
          </a:p>
        </p:txBody>
      </p:sp>
    </p:spTree>
    <p:extLst>
      <p:ext uri="{BB962C8B-B14F-4D97-AF65-F5344CB8AC3E}">
        <p14:creationId xmlns:p14="http://schemas.microsoft.com/office/powerpoint/2010/main" val="86120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C222FE5-D6CA-4A56-CD36-DD60B17A509F}"/>
              </a:ext>
            </a:extLst>
          </p:cNvPr>
          <p:cNvSpPr txBox="1"/>
          <p:nvPr/>
        </p:nvSpPr>
        <p:spPr>
          <a:xfrm>
            <a:off x="4959405" y="2907792"/>
            <a:ext cx="6280826" cy="10424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25755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Voice search cannot differentiate between command and actual subject to search</a:t>
            </a:r>
          </a:p>
          <a:p>
            <a:pPr marL="325755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For example, play espresso searches just “play espresso” instead of playing “espresso” song</a:t>
            </a:r>
          </a:p>
        </p:txBody>
      </p:sp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CFF36296-F84B-721B-EE36-5C682C34E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13" y="432470"/>
            <a:ext cx="2767108" cy="59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5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FA492AC2-E0F2-FFD0-9234-D83D39C95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802" y="536516"/>
            <a:ext cx="2671933" cy="5784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A79365-758B-6C9B-CB32-7748F1EEA372}"/>
              </a:ext>
            </a:extLst>
          </p:cNvPr>
          <p:cNvSpPr txBox="1"/>
          <p:nvPr/>
        </p:nvSpPr>
        <p:spPr>
          <a:xfrm>
            <a:off x="7478606" y="536516"/>
            <a:ext cx="4044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59993">
              <a:spcAft>
                <a:spcPts val="594"/>
              </a:spcAft>
            </a:pPr>
            <a:r>
              <a:rPr lang="en-US" sz="2800" kern="1200" dirty="0">
                <a:solidFill>
                  <a:srgbClr val="FF0000"/>
                </a:solidFill>
                <a:latin typeface="+mj-lt"/>
              </a:rPr>
              <a:t>THE SEARCH OVERSIGHT</a:t>
            </a:r>
            <a:endParaRPr lang="en-IN" sz="3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A1906-6CD0-8E33-EC84-9DDE18C20C95}"/>
              </a:ext>
            </a:extLst>
          </p:cNvPr>
          <p:cNvSpPr txBox="1"/>
          <p:nvPr/>
        </p:nvSpPr>
        <p:spPr>
          <a:xfrm>
            <a:off x="8068310" y="1752451"/>
            <a:ext cx="2864838" cy="3353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859993">
              <a:spcAft>
                <a:spcPts val="594"/>
              </a:spcAft>
              <a:buFont typeface="Arial" panose="020B0604020202020204" pitchFamily="34" charset="0"/>
              <a:buChar char="•"/>
            </a:pPr>
            <a:r>
              <a:rPr lang="en-US" sz="188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Gaana’s search is built in such a way that it </a:t>
            </a:r>
            <a:r>
              <a:rPr lang="en-US" sz="1881" dirty="0"/>
              <a:t>provides with the </a:t>
            </a:r>
            <a:r>
              <a:rPr lang="en-US" sz="188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 only afte</a:t>
            </a:r>
            <a:r>
              <a:rPr lang="en-US" sz="1881" dirty="0"/>
              <a:t>r 3 letters are input</a:t>
            </a:r>
          </a:p>
          <a:p>
            <a:pPr marL="342900" indent="-342900" defTabSz="859993">
              <a:spcAft>
                <a:spcPts val="594"/>
              </a:spcAft>
              <a:buFont typeface="Arial" panose="020B0604020202020204" pitchFamily="34" charset="0"/>
              <a:buChar char="•"/>
            </a:pPr>
            <a:r>
              <a:rPr lang="en-US" sz="1881" dirty="0"/>
              <a:t>But if a user wants to search for an artist, album or song which contains only 2 letters then it won’t be able to initiate the search</a:t>
            </a:r>
          </a:p>
        </p:txBody>
      </p:sp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33E05351-70F9-3B48-8AAF-1ABC8DB2E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16" y="536516"/>
            <a:ext cx="2671933" cy="578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5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DA79365-758B-6C9B-CB32-7748F1EEA372}"/>
              </a:ext>
            </a:extLst>
          </p:cNvPr>
          <p:cNvSpPr txBox="1"/>
          <p:nvPr/>
        </p:nvSpPr>
        <p:spPr>
          <a:xfrm>
            <a:off x="8068311" y="1310776"/>
            <a:ext cx="2985118" cy="960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59993">
              <a:spcAft>
                <a:spcPts val="594"/>
              </a:spcAft>
            </a:pPr>
            <a:r>
              <a:rPr lang="en-US" sz="188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Floating player window should have transparent background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A1906-6CD0-8E33-EC84-9DDE18C20C95}"/>
              </a:ext>
            </a:extLst>
          </p:cNvPr>
          <p:cNvSpPr txBox="1"/>
          <p:nvPr/>
        </p:nvSpPr>
        <p:spPr>
          <a:xfrm>
            <a:off x="8068311" y="3950012"/>
            <a:ext cx="2864838" cy="125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59993">
              <a:spcAft>
                <a:spcPts val="594"/>
              </a:spcAft>
            </a:pPr>
            <a:r>
              <a:rPr lang="en-US" sz="188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Either integrate the now-playing window with the bottom nav or make it a floating one</a:t>
            </a:r>
            <a:endParaRPr lang="en-IN" sz="20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122CE5-E65D-F98D-7185-CFBFA8D4A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2" y="536516"/>
            <a:ext cx="2603236" cy="5784968"/>
          </a:xfrm>
          <a:prstGeom prst="rect">
            <a:avLst/>
          </a:prstGeom>
        </p:spPr>
      </p:pic>
      <p:pic>
        <p:nvPicPr>
          <p:cNvPr id="7" name="Picture 6" descr="A screenshot of a music player&#10;&#10;Description automatically generated">
            <a:extLst>
              <a:ext uri="{FF2B5EF4-FFF2-40B4-BE49-F238E27FC236}">
                <a16:creationId xmlns:a16="http://schemas.microsoft.com/office/drawing/2014/main" id="{B3046DB6-FC51-7F18-C62F-F171C005C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691" y="536516"/>
            <a:ext cx="2603236" cy="5784968"/>
          </a:xfrm>
          <a:prstGeom prst="rect">
            <a:avLst/>
          </a:prstGeom>
        </p:spPr>
      </p:pic>
      <p:sp>
        <p:nvSpPr>
          <p:cNvPr id="10" name="楕円 12">
            <a:extLst>
              <a:ext uri="{FF2B5EF4-FFF2-40B4-BE49-F238E27FC236}">
                <a16:creationId xmlns:a16="http://schemas.microsoft.com/office/drawing/2014/main" id="{82FC1A9D-4CEB-B72C-302D-94483E4061CD}"/>
              </a:ext>
            </a:extLst>
          </p:cNvPr>
          <p:cNvSpPr/>
          <p:nvPr/>
        </p:nvSpPr>
        <p:spPr>
          <a:xfrm rot="5400000">
            <a:off x="1617068" y="4099015"/>
            <a:ext cx="615704" cy="3106130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12" name="楕円 12">
            <a:extLst>
              <a:ext uri="{FF2B5EF4-FFF2-40B4-BE49-F238E27FC236}">
                <a16:creationId xmlns:a16="http://schemas.microsoft.com/office/drawing/2014/main" id="{C5B8048D-21E5-0C29-6BDC-1DE04E61BF07}"/>
              </a:ext>
            </a:extLst>
          </p:cNvPr>
          <p:cNvSpPr/>
          <p:nvPr/>
        </p:nvSpPr>
        <p:spPr>
          <a:xfrm rot="5400000">
            <a:off x="5117457" y="4066386"/>
            <a:ext cx="615704" cy="3106130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78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BB5EA-1B78-E2CD-63C1-472243D63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8877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Ad-integration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369C4-42CC-FE70-00C6-EF1A73911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32414"/>
            <a:ext cx="6547033" cy="3680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586D0B-3E60-F591-EF44-158B0EC2FF25}"/>
              </a:ext>
            </a:extLst>
          </p:cNvPr>
          <p:cNvSpPr txBox="1"/>
          <p:nvPr/>
        </p:nvSpPr>
        <p:spPr>
          <a:xfrm>
            <a:off x="8125278" y="2587818"/>
            <a:ext cx="299992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Gaana should be presented as a premium music streaming platform</a:t>
            </a:r>
          </a:p>
          <a:p>
            <a:pPr marL="271463" indent="-271463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a subscription-only app</a:t>
            </a:r>
          </a:p>
          <a:p>
            <a:pPr marL="271463" indent="-271463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how ads are implemented in Gaana, too loud and prominent</a:t>
            </a:r>
            <a:endParaRPr lang="en-IN" sz="2000" dirty="0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38C5FEF2-58F2-4FFB-AD05-B2E0A1A0D235}"/>
              </a:ext>
            </a:extLst>
          </p:cNvPr>
          <p:cNvSpPr/>
          <p:nvPr/>
        </p:nvSpPr>
        <p:spPr>
          <a:xfrm>
            <a:off x="1066800" y="2948703"/>
            <a:ext cx="4896663" cy="1224166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E71224"/>
              </a:solidFill>
            </a:endParaRPr>
          </a:p>
        </p:txBody>
      </p:sp>
      <p:sp>
        <p:nvSpPr>
          <p:cNvPr id="9" name="楕円 12">
            <a:extLst>
              <a:ext uri="{FF2B5EF4-FFF2-40B4-BE49-F238E27FC236}">
                <a16:creationId xmlns:a16="http://schemas.microsoft.com/office/drawing/2014/main" id="{A9F34028-81DA-30F3-D1C7-82F4DB7EC8E7}"/>
              </a:ext>
            </a:extLst>
          </p:cNvPr>
          <p:cNvSpPr/>
          <p:nvPr/>
        </p:nvSpPr>
        <p:spPr>
          <a:xfrm>
            <a:off x="5963463" y="4481013"/>
            <a:ext cx="1369350" cy="1224166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9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3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DA79365-758B-6C9B-CB32-7748F1EEA372}"/>
              </a:ext>
            </a:extLst>
          </p:cNvPr>
          <p:cNvSpPr txBox="1"/>
          <p:nvPr/>
        </p:nvSpPr>
        <p:spPr>
          <a:xfrm>
            <a:off x="8069473" y="1307890"/>
            <a:ext cx="298687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Jiosaavn has a relatively cleaner UI and does not have any on screen ads</a:t>
            </a:r>
          </a:p>
          <a:p>
            <a:pPr defTabSz="868680">
              <a:spcAft>
                <a:spcPts val="600"/>
              </a:spcAft>
            </a:pPr>
            <a:r>
              <a:rPr lang="en-US" sz="1900" dirty="0"/>
              <a:t>(Player ads)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A1906-6CD0-8E33-EC84-9DDE18C20C95}"/>
              </a:ext>
            </a:extLst>
          </p:cNvPr>
          <p:cNvSpPr txBox="1"/>
          <p:nvPr/>
        </p:nvSpPr>
        <p:spPr>
          <a:xfrm>
            <a:off x="8069473" y="4141552"/>
            <a:ext cx="286652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Wynk is the only web-app with on screen ads</a:t>
            </a:r>
          </a:p>
          <a:p>
            <a:pPr defTabSz="868680">
              <a:spcAft>
                <a:spcPts val="600"/>
              </a:spcAft>
            </a:pPr>
            <a:r>
              <a:rPr lang="en-US" sz="1900" dirty="0"/>
              <a:t>(Better integration)</a:t>
            </a:r>
            <a:endParaRPr lang="en-IN" sz="20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9475952-6CA3-137E-01A5-AD1B1D340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56" y="643467"/>
            <a:ext cx="4607140" cy="259025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DCB42F1-5DF8-09F8-21DC-A1D51582E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653" y="3620232"/>
            <a:ext cx="4614342" cy="259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8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C39E66-D309-9AA2-5368-238F5F770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74" y="643467"/>
            <a:ext cx="4611624" cy="2592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0026C-9CF8-568C-39BE-D689298A2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570" y="3621759"/>
            <a:ext cx="4611628" cy="2592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A79365-758B-6C9B-CB32-7748F1EEA372}"/>
              </a:ext>
            </a:extLst>
          </p:cNvPr>
          <p:cNvSpPr txBox="1"/>
          <p:nvPr/>
        </p:nvSpPr>
        <p:spPr>
          <a:xfrm>
            <a:off x="8068311" y="1310776"/>
            <a:ext cx="2985118" cy="125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1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how Spotify integrates ads into the music player instead of displaying on screen ads 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A1906-6CD0-8E33-EC84-9DDE18C20C95}"/>
              </a:ext>
            </a:extLst>
          </p:cNvPr>
          <p:cNvSpPr txBox="1"/>
          <p:nvPr/>
        </p:nvSpPr>
        <p:spPr>
          <a:xfrm>
            <a:off x="8068311" y="3950012"/>
            <a:ext cx="2864838" cy="1550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1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YouTube music has a different approach towards player and ads but doesn’t display on screen ads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119293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 txBox="1">
            <a:spLocks/>
          </p:cNvSpPr>
          <p:nvPr/>
        </p:nvSpPr>
        <p:spPr>
          <a:xfrm>
            <a:off x="6991350" y="487681"/>
            <a:ext cx="4179570" cy="33766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Market </a:t>
            </a:r>
          </a:p>
          <a:p>
            <a:r>
              <a:rPr lang="en-IN" dirty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60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DA79365-758B-6C9B-CB32-7748F1EEA372}"/>
              </a:ext>
            </a:extLst>
          </p:cNvPr>
          <p:cNvSpPr txBox="1"/>
          <p:nvPr/>
        </p:nvSpPr>
        <p:spPr>
          <a:xfrm>
            <a:off x="8069473" y="1307890"/>
            <a:ext cx="298687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1900"/>
              <a:t>Every alternate slide in the slideshow can be used to display sponsored content</a:t>
            </a:r>
            <a:endParaRPr lang="en-US" sz="1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A1906-6CD0-8E33-EC84-9DDE18C20C95}"/>
              </a:ext>
            </a:extLst>
          </p:cNvPr>
          <p:cNvSpPr txBox="1"/>
          <p:nvPr/>
        </p:nvSpPr>
        <p:spPr>
          <a:xfrm>
            <a:off x="8069473" y="4141552"/>
            <a:ext cx="286652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1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Ads can be displayed like the subscription banner is done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78181-85F7-9155-311E-F490C2995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82" y="643467"/>
            <a:ext cx="4607139" cy="2590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125B5C-7F29-B0C0-94F3-E0AB20AF4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281" y="3624282"/>
            <a:ext cx="4607139" cy="2590251"/>
          </a:xfrm>
          <a:prstGeom prst="rect">
            <a:avLst/>
          </a:prstGeom>
        </p:spPr>
      </p:pic>
      <p:sp>
        <p:nvSpPr>
          <p:cNvPr id="7" name="楕円 12">
            <a:extLst>
              <a:ext uri="{FF2B5EF4-FFF2-40B4-BE49-F238E27FC236}">
                <a16:creationId xmlns:a16="http://schemas.microsoft.com/office/drawing/2014/main" id="{82680048-1B5A-3D62-659D-86DC880A7EFE}"/>
              </a:ext>
            </a:extLst>
          </p:cNvPr>
          <p:cNvSpPr/>
          <p:nvPr/>
        </p:nvSpPr>
        <p:spPr>
          <a:xfrm>
            <a:off x="668897" y="1445131"/>
            <a:ext cx="4166367" cy="1224166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E71224"/>
              </a:solidFill>
            </a:endParaRPr>
          </a:p>
        </p:txBody>
      </p:sp>
      <p:sp>
        <p:nvSpPr>
          <p:cNvPr id="10" name="楕円 12">
            <a:extLst>
              <a:ext uri="{FF2B5EF4-FFF2-40B4-BE49-F238E27FC236}">
                <a16:creationId xmlns:a16="http://schemas.microsoft.com/office/drawing/2014/main" id="{ED10A914-734A-B1CA-EB6A-C1E621045B61}"/>
              </a:ext>
            </a:extLst>
          </p:cNvPr>
          <p:cNvSpPr/>
          <p:nvPr/>
        </p:nvSpPr>
        <p:spPr>
          <a:xfrm>
            <a:off x="1111294" y="4108894"/>
            <a:ext cx="3527546" cy="730704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48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7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2E2B9-458A-01E4-BE55-07338E2A0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652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Download- app option for d-web users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474FE5-A7C3-0BA6-A24F-4436058EF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161" y="2310063"/>
            <a:ext cx="6626544" cy="3725612"/>
          </a:xfrm>
          <a:prstGeom prst="rect">
            <a:avLst/>
          </a:prstGeom>
        </p:spPr>
      </p:pic>
      <p:sp>
        <p:nvSpPr>
          <p:cNvPr id="6" name="楕円 12">
            <a:extLst>
              <a:ext uri="{FF2B5EF4-FFF2-40B4-BE49-F238E27FC236}">
                <a16:creationId xmlns:a16="http://schemas.microsoft.com/office/drawing/2014/main" id="{6179A5DE-5CAC-AFC5-8400-555242F5297D}"/>
              </a:ext>
            </a:extLst>
          </p:cNvPr>
          <p:cNvSpPr/>
          <p:nvPr/>
        </p:nvSpPr>
        <p:spPr>
          <a:xfrm>
            <a:off x="6957712" y="2607538"/>
            <a:ext cx="866350" cy="684488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E6B9B-00C5-05B4-AC8D-DC70B87E4931}"/>
              </a:ext>
            </a:extLst>
          </p:cNvPr>
          <p:cNvSpPr txBox="1"/>
          <p:nvPr/>
        </p:nvSpPr>
        <p:spPr>
          <a:xfrm>
            <a:off x="9032502" y="3049484"/>
            <a:ext cx="20926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68096"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</a:rPr>
              <a:t>This should take the user to google play store where Gaana app can be remotely downloaded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4797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2E2B9-458A-01E4-BE55-07338E2A0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7459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Download on compatible device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E6B9B-00C5-05B4-AC8D-DC70B87E4931}"/>
              </a:ext>
            </a:extLst>
          </p:cNvPr>
          <p:cNvSpPr txBox="1"/>
          <p:nvPr/>
        </p:nvSpPr>
        <p:spPr>
          <a:xfrm>
            <a:off x="9192854" y="2780180"/>
            <a:ext cx="209269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68096"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</a:rPr>
              <a:t>TG is majorly android users</a:t>
            </a:r>
          </a:p>
          <a:p>
            <a:pPr defTabSz="768096">
              <a:spcAft>
                <a:spcPts val="600"/>
              </a:spcAft>
            </a:pPr>
            <a:endParaRPr lang="en-US" sz="2000" kern="1200" dirty="0">
              <a:solidFill>
                <a:schemeClr val="tx1"/>
              </a:solidFill>
            </a:endParaRPr>
          </a:p>
          <a:p>
            <a:pPr defTabSz="768096"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</a:rPr>
              <a:t>We can leverage remote download by play-store</a:t>
            </a:r>
          </a:p>
          <a:p>
            <a:pPr>
              <a:spcAft>
                <a:spcPts val="600"/>
              </a:spcAft>
            </a:pP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D2A87-A722-963A-D09D-565113FFD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161" y="2310063"/>
            <a:ext cx="6626544" cy="3725612"/>
          </a:xfrm>
          <a:prstGeom prst="rect">
            <a:avLst/>
          </a:prstGeom>
        </p:spPr>
      </p:pic>
      <p:sp>
        <p:nvSpPr>
          <p:cNvPr id="12" name="楕円 12">
            <a:extLst>
              <a:ext uri="{FF2B5EF4-FFF2-40B4-BE49-F238E27FC236}">
                <a16:creationId xmlns:a16="http://schemas.microsoft.com/office/drawing/2014/main" id="{34ED5326-F163-9D8F-0A6E-F7C794F05A89}"/>
              </a:ext>
            </a:extLst>
          </p:cNvPr>
          <p:cNvSpPr/>
          <p:nvPr/>
        </p:nvSpPr>
        <p:spPr>
          <a:xfrm>
            <a:off x="1952797" y="4143600"/>
            <a:ext cx="866350" cy="684488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85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96833-2636-48A6-DB40-308990D11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613" y="643467"/>
            <a:ext cx="4856430" cy="2730409"/>
          </a:xfrm>
          <a:prstGeom prst="rect">
            <a:avLst/>
          </a:prstGeom>
        </p:spPr>
      </p:pic>
      <p:sp>
        <p:nvSpPr>
          <p:cNvPr id="6" name="楕円 12">
            <a:extLst>
              <a:ext uri="{FF2B5EF4-FFF2-40B4-BE49-F238E27FC236}">
                <a16:creationId xmlns:a16="http://schemas.microsoft.com/office/drawing/2014/main" id="{AA35D382-D05C-D8CD-FC9F-667A949D4CD4}"/>
              </a:ext>
            </a:extLst>
          </p:cNvPr>
          <p:cNvSpPr/>
          <p:nvPr/>
        </p:nvSpPr>
        <p:spPr>
          <a:xfrm>
            <a:off x="1331322" y="1502245"/>
            <a:ext cx="707700" cy="1871631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pic>
        <p:nvPicPr>
          <p:cNvPr id="8" name="Picture 7" descr="A screenshot of a music player&#10;&#10;Description automatically generated">
            <a:extLst>
              <a:ext uri="{FF2B5EF4-FFF2-40B4-BE49-F238E27FC236}">
                <a16:creationId xmlns:a16="http://schemas.microsoft.com/office/drawing/2014/main" id="{0FB56211-AF59-CE37-4BCE-4F779274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486" y="3484124"/>
            <a:ext cx="1228684" cy="2730409"/>
          </a:xfrm>
          <a:prstGeom prst="rect">
            <a:avLst/>
          </a:prstGeom>
        </p:spPr>
      </p:pic>
      <p:sp>
        <p:nvSpPr>
          <p:cNvPr id="9" name="楕円 12">
            <a:extLst>
              <a:ext uri="{FF2B5EF4-FFF2-40B4-BE49-F238E27FC236}">
                <a16:creationId xmlns:a16="http://schemas.microsoft.com/office/drawing/2014/main" id="{6AF40223-4C37-18D1-316C-A291849EC0F4}"/>
              </a:ext>
            </a:extLst>
          </p:cNvPr>
          <p:cNvSpPr/>
          <p:nvPr/>
        </p:nvSpPr>
        <p:spPr>
          <a:xfrm>
            <a:off x="3005815" y="4097054"/>
            <a:ext cx="452444" cy="1871631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1AE49E-C48D-3755-4E9B-84BEA4AF387C}"/>
              </a:ext>
            </a:extLst>
          </p:cNvPr>
          <p:cNvSpPr txBox="1"/>
          <p:nvPr/>
        </p:nvSpPr>
        <p:spPr>
          <a:xfrm>
            <a:off x="8250616" y="3037401"/>
            <a:ext cx="286477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Redundant premium tags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0908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DA79365-758B-6C9B-CB32-7748F1EEA372}"/>
              </a:ext>
            </a:extLst>
          </p:cNvPr>
          <p:cNvSpPr txBox="1"/>
          <p:nvPr/>
        </p:nvSpPr>
        <p:spPr>
          <a:xfrm>
            <a:off x="8068311" y="1310776"/>
            <a:ext cx="298511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59993">
              <a:spcAft>
                <a:spcPts val="594"/>
              </a:spcAft>
            </a:pPr>
            <a:r>
              <a:rPr lang="en-US" sz="188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queue is accessed, user can only modify/use the queue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A1906-6CD0-8E33-EC84-9DDE18C20C95}"/>
              </a:ext>
            </a:extLst>
          </p:cNvPr>
          <p:cNvSpPr txBox="1"/>
          <p:nvPr/>
        </p:nvSpPr>
        <p:spPr>
          <a:xfrm>
            <a:off x="8068311" y="3950012"/>
            <a:ext cx="286483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59993">
              <a:spcAft>
                <a:spcPts val="594"/>
              </a:spcAft>
            </a:pPr>
            <a:r>
              <a:rPr lang="en-US" sz="188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Queue is a hover and access type; this provides the user with flexibility to simultaneously have access to other features</a:t>
            </a:r>
            <a:endParaRPr lang="en-IN" sz="20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86B9B17-8E66-F990-23DB-9BD4F8D08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70" y="643466"/>
            <a:ext cx="4611625" cy="259277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686AFAD-2713-40C8-4922-3BC265B83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570" y="3621762"/>
            <a:ext cx="4611625" cy="25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6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dirty="0"/>
              <a:t>Add-ons</a:t>
            </a:r>
          </a:p>
        </p:txBody>
      </p:sp>
    </p:spTree>
    <p:extLst>
      <p:ext uri="{BB962C8B-B14F-4D97-AF65-F5344CB8AC3E}">
        <p14:creationId xmlns:p14="http://schemas.microsoft.com/office/powerpoint/2010/main" val="4150244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743450" cy="3377354"/>
          </a:xfrm>
        </p:spPr>
        <p:txBody>
          <a:bodyPr/>
          <a:lstStyle/>
          <a:p>
            <a:r>
              <a:rPr lang="en-US" dirty="0"/>
              <a:t>Application of llm in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009532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/>
          <a:lstStyle/>
          <a:p>
            <a:r>
              <a:rPr lang="en-US" dirty="0"/>
              <a:t>Overcoming nervousness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442EA9D-4A7E-FF27-4FC9-85E090EC8B20}"/>
              </a:ext>
            </a:extLst>
          </p:cNvPr>
          <p:cNvSpPr/>
          <p:nvPr/>
        </p:nvSpPr>
        <p:spPr>
          <a:xfrm>
            <a:off x="3678555" y="2255520"/>
            <a:ext cx="4834890" cy="2346960"/>
          </a:xfrm>
          <a:prstGeom prst="wedgeRectCallou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/>
              <a:t>Given below are the songs that I have been listening to </a:t>
            </a:r>
          </a:p>
          <a:p>
            <a:pPr marL="342900" indent="-342900">
              <a:buAutoNum type="arabicPeriod"/>
            </a:pPr>
            <a:r>
              <a:rPr lang="en-IN" sz="1600" dirty="0" err="1"/>
              <a:t>Tauba</a:t>
            </a:r>
            <a:r>
              <a:rPr lang="en-IN" sz="1600" dirty="0"/>
              <a:t> </a:t>
            </a:r>
            <a:r>
              <a:rPr lang="en-IN" sz="1600" dirty="0" err="1"/>
              <a:t>Tauba</a:t>
            </a:r>
            <a:r>
              <a:rPr lang="en-IN" sz="1600" dirty="0"/>
              <a:t>, </a:t>
            </a:r>
            <a:r>
              <a:rPr lang="en-IN" sz="1600" dirty="0" err="1"/>
              <a:t>karan</a:t>
            </a:r>
            <a:r>
              <a:rPr lang="en-IN" sz="1600" dirty="0"/>
              <a:t> </a:t>
            </a:r>
            <a:r>
              <a:rPr lang="en-IN" sz="1600" dirty="0" err="1"/>
              <a:t>aujla</a:t>
            </a:r>
            <a:r>
              <a:rPr lang="en-IN" sz="1600" dirty="0"/>
              <a:t> </a:t>
            </a:r>
          </a:p>
          <a:p>
            <a:pPr marL="342900" indent="-342900">
              <a:buAutoNum type="arabicPeriod"/>
            </a:pPr>
            <a:r>
              <a:rPr lang="en-IN" sz="1600" dirty="0"/>
              <a:t>Softly, </a:t>
            </a:r>
            <a:r>
              <a:rPr lang="en-IN" sz="1600" dirty="0" err="1"/>
              <a:t>karan</a:t>
            </a:r>
            <a:r>
              <a:rPr lang="en-IN" sz="1600" dirty="0"/>
              <a:t> </a:t>
            </a:r>
            <a:r>
              <a:rPr lang="en-IN" sz="1600" dirty="0" err="1"/>
              <a:t>aujla</a:t>
            </a:r>
            <a:r>
              <a:rPr lang="en-IN" sz="1600" dirty="0"/>
              <a:t> </a:t>
            </a:r>
          </a:p>
          <a:p>
            <a:pPr marL="342900" indent="-342900">
              <a:buAutoNum type="arabicPeriod"/>
            </a:pPr>
            <a:r>
              <a:rPr lang="en-IN" sz="1600" dirty="0"/>
              <a:t>MVP, </a:t>
            </a:r>
            <a:r>
              <a:rPr lang="en-IN" sz="1600" dirty="0" err="1"/>
              <a:t>shubh</a:t>
            </a:r>
            <a:r>
              <a:rPr lang="en-IN" sz="1600" dirty="0"/>
              <a:t>  </a:t>
            </a:r>
          </a:p>
          <a:p>
            <a:pPr marL="342900" indent="-342900">
              <a:buAutoNum type="arabicPeriod"/>
            </a:pPr>
            <a:r>
              <a:rPr lang="en-IN" sz="1600" dirty="0"/>
              <a:t>King shit, </a:t>
            </a:r>
            <a:r>
              <a:rPr lang="en-IN" sz="1600" dirty="0" err="1"/>
              <a:t>shubh</a:t>
            </a:r>
            <a:r>
              <a:rPr lang="en-IN" sz="1600" dirty="0"/>
              <a:t> </a:t>
            </a:r>
          </a:p>
          <a:p>
            <a:pPr marL="342900" indent="-342900">
              <a:buAutoNum type="arabicPeriod"/>
            </a:pPr>
            <a:r>
              <a:rPr lang="en-IN" sz="1600" dirty="0"/>
              <a:t>Hass </a:t>
            </a:r>
            <a:r>
              <a:rPr lang="en-IN" sz="1600" dirty="0" err="1"/>
              <a:t>Hass</a:t>
            </a:r>
            <a:r>
              <a:rPr lang="en-IN" sz="1600" dirty="0"/>
              <a:t>, </a:t>
            </a:r>
            <a:r>
              <a:rPr lang="en-IN" sz="1600" dirty="0" err="1"/>
              <a:t>diljit</a:t>
            </a:r>
            <a:r>
              <a:rPr lang="en-IN" sz="1600" dirty="0"/>
              <a:t> Dosanjh</a:t>
            </a:r>
          </a:p>
          <a:p>
            <a:r>
              <a:rPr lang="en-IN" sz="1600" dirty="0"/>
              <a:t>suggest me 10 songs based on my listening history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0489B-DCD9-DAB9-1427-DB66100436C9}"/>
              </a:ext>
            </a:extLst>
          </p:cNvPr>
          <p:cNvSpPr txBox="1"/>
          <p:nvPr/>
        </p:nvSpPr>
        <p:spPr>
          <a:xfrm>
            <a:off x="4347252" y="226070"/>
            <a:ext cx="3497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Input prompt for LLM</a:t>
            </a:r>
            <a:endParaRPr lang="en-IN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E863ED-4D19-6DD8-62AD-109A0A778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466" y="1683133"/>
            <a:ext cx="7715068" cy="3491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C243AD-E47C-E388-DB3D-E61930698504}"/>
              </a:ext>
            </a:extLst>
          </p:cNvPr>
          <p:cNvSpPr txBox="1"/>
          <p:nvPr/>
        </p:nvSpPr>
        <p:spPr>
          <a:xfrm>
            <a:off x="4985535" y="177074"/>
            <a:ext cx="2220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Input prompt</a:t>
            </a:r>
            <a:endParaRPr lang="en-IN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8077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86C4CF9-E858-49ED-8A28-7739F5B98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050" y="1072234"/>
            <a:ext cx="7105899" cy="47135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5ACF1B-C883-F5AA-B5B6-BBD2CB0172B9}"/>
              </a:ext>
            </a:extLst>
          </p:cNvPr>
          <p:cNvSpPr txBox="1"/>
          <p:nvPr/>
        </p:nvSpPr>
        <p:spPr>
          <a:xfrm>
            <a:off x="4853288" y="144790"/>
            <a:ext cx="248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Output prompt</a:t>
            </a:r>
            <a:endParaRPr lang="en-IN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136526"/>
            <a:ext cx="8420100" cy="1780860"/>
          </a:xfrm>
        </p:spPr>
        <p:txBody>
          <a:bodyPr/>
          <a:lstStyle/>
          <a:p>
            <a:r>
              <a:rPr lang="en-US" dirty="0"/>
              <a:t>Music streaming industry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26519F-C323-DBC0-605B-C64B680AE45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33700" y="2528172"/>
            <a:ext cx="8427202" cy="3828178"/>
          </a:xfrm>
        </p:spPr>
        <p:txBody>
          <a:bodyPr>
            <a:no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</a:rPr>
              <a:t>The Music Streaming market in India is projected to reach a revenue of </a:t>
            </a:r>
            <a:r>
              <a:rPr lang="en-US" b="1" i="0" dirty="0">
                <a:effectLst/>
                <a:highlight>
                  <a:srgbClr val="FFFFFF"/>
                </a:highlight>
              </a:rPr>
              <a:t>₹US$531.90m in 2024.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</a:rPr>
              <a:t>It is expected to show an annual growth rate (CAGR 2024-2027) of 7.55%, resulting in a projected market volume of </a:t>
            </a:r>
            <a:r>
              <a:rPr lang="en-US" b="1" i="0" dirty="0">
                <a:effectLst/>
                <a:highlight>
                  <a:srgbClr val="FFFFFF"/>
                </a:highlight>
              </a:rPr>
              <a:t>₹US$661.70m by 2027</a:t>
            </a:r>
            <a:r>
              <a:rPr lang="en-US" b="1" dirty="0">
                <a:highlight>
                  <a:srgbClr val="FFFFFF"/>
                </a:highlight>
              </a:rPr>
              <a:t>.</a:t>
            </a:r>
            <a:endParaRPr lang="en-US" b="1" i="0" dirty="0">
              <a:effectLst/>
              <a:highlight>
                <a:srgbClr val="FFFFFF"/>
              </a:highlight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</a:rPr>
              <a:t>In global comparison, in the United States is set to generate the highest revenue in the Music Streaming market, with an estimated ₹US$12,110.00m in 2024.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</a:rPr>
              <a:t>India's music streaming market is booming, with a surge in </a:t>
            </a:r>
            <a:r>
              <a:rPr lang="en-US" b="1" i="0" dirty="0">
                <a:effectLst/>
                <a:highlight>
                  <a:srgbClr val="FFFFFF"/>
                </a:highlight>
              </a:rPr>
              <a:t>local and regional </a:t>
            </a:r>
            <a:r>
              <a:rPr lang="en-US" b="0" i="0" dirty="0">
                <a:effectLst/>
                <a:highlight>
                  <a:srgbClr val="FFFFFF"/>
                </a:highlight>
              </a:rPr>
              <a:t>content attracting a diverse and growing audience.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dirty="0">
              <a:highlight>
                <a:srgbClr val="FFFFFF"/>
              </a:highlight>
            </a:endParaRPr>
          </a:p>
          <a:p>
            <a:pPr marL="3657600" lvl="8" indent="0" algn="r" fontAlgn="base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3657600" lvl="8" indent="0" algn="r" fontAlgn="base">
              <a:buNone/>
            </a:pPr>
            <a:r>
              <a:rPr lang="en-US" sz="1100" u="sng" dirty="0"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Statista</a:t>
            </a:r>
            <a:endParaRPr lang="en-IN" sz="1000" u="sng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9100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5ACF1B-C883-F5AA-B5B6-BBD2CB0172B9}"/>
              </a:ext>
            </a:extLst>
          </p:cNvPr>
          <p:cNvSpPr txBox="1"/>
          <p:nvPr/>
        </p:nvSpPr>
        <p:spPr>
          <a:xfrm>
            <a:off x="5091943" y="110440"/>
            <a:ext cx="200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Auto-queue</a:t>
            </a:r>
            <a:endParaRPr lang="en-IN" sz="2800" dirty="0">
              <a:latin typeface="+mj-lt"/>
            </a:endParaRPr>
          </a:p>
        </p:txBody>
      </p:sp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A922862E-75E9-4EED-A625-14530D32A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24" y="633660"/>
            <a:ext cx="2515806" cy="5590680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63BFD38F-451C-5A1C-277A-71AE088F425C}"/>
              </a:ext>
            </a:extLst>
          </p:cNvPr>
          <p:cNvSpPr/>
          <p:nvPr/>
        </p:nvSpPr>
        <p:spPr>
          <a:xfrm>
            <a:off x="3092730" y="1667580"/>
            <a:ext cx="624840" cy="455676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AF1DDD-CF00-6B32-AFDB-89F5C1466C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4"/>
          <a:stretch/>
        </p:blipFill>
        <p:spPr>
          <a:xfrm>
            <a:off x="4065922" y="1973932"/>
            <a:ext cx="6515100" cy="39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53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music album&#10;&#10;Description automatically generated">
            <a:extLst>
              <a:ext uri="{FF2B5EF4-FFF2-40B4-BE49-F238E27FC236}">
                <a16:creationId xmlns:a16="http://schemas.microsoft.com/office/drawing/2014/main" id="{7B3A6EEC-75B0-E45E-4CD5-64FDA2B5D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24" y="633660"/>
            <a:ext cx="2515806" cy="5590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5ACF1B-C883-F5AA-B5B6-BBD2CB0172B9}"/>
              </a:ext>
            </a:extLst>
          </p:cNvPr>
          <p:cNvSpPr txBox="1"/>
          <p:nvPr/>
        </p:nvSpPr>
        <p:spPr>
          <a:xfrm>
            <a:off x="4972134" y="110440"/>
            <a:ext cx="2247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Similar songs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63BFD38F-451C-5A1C-277A-71AE088F425C}"/>
              </a:ext>
            </a:extLst>
          </p:cNvPr>
          <p:cNvSpPr/>
          <p:nvPr/>
        </p:nvSpPr>
        <p:spPr>
          <a:xfrm>
            <a:off x="3092730" y="1667580"/>
            <a:ext cx="624840" cy="455676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746335-477B-AEB0-648A-B029E48CB1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6"/>
          <a:stretch/>
        </p:blipFill>
        <p:spPr>
          <a:xfrm>
            <a:off x="3855936" y="1792957"/>
            <a:ext cx="6391275" cy="430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80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346" y="1657189"/>
            <a:ext cx="9953308" cy="49562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Spotify</a:t>
            </a:r>
          </a:p>
        </p:txBody>
      </p:sp>
      <p:pic>
        <p:nvPicPr>
          <p:cNvPr id="25" name="Picture 24" descr="A screenshot of a music album&#10;&#10;Description automatically generated">
            <a:extLst>
              <a:ext uri="{FF2B5EF4-FFF2-40B4-BE49-F238E27FC236}">
                <a16:creationId xmlns:a16="http://schemas.microsoft.com/office/drawing/2014/main" id="{995EF895-7814-1116-A587-5B756512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466" y="537924"/>
            <a:ext cx="2601968" cy="5782150"/>
          </a:xfrm>
          <a:prstGeom prst="rect">
            <a:avLst/>
          </a:prstGeom>
        </p:spPr>
      </p:pic>
      <p:pic>
        <p:nvPicPr>
          <p:cNvPr id="27" name="Picture 26" descr="A screenshot of a music album&#10;&#10;Description automatically generated">
            <a:extLst>
              <a:ext uri="{FF2B5EF4-FFF2-40B4-BE49-F238E27FC236}">
                <a16:creationId xmlns:a16="http://schemas.microsoft.com/office/drawing/2014/main" id="{9D76581E-31E1-5259-4254-94CD31EFA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66" y="537924"/>
            <a:ext cx="2601967" cy="578215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39F9D-2472-ABBE-C458-43A38CFCE4F0}"/>
              </a:ext>
            </a:extLst>
          </p:cNvPr>
          <p:cNvSpPr txBox="1"/>
          <p:nvPr/>
        </p:nvSpPr>
        <p:spPr>
          <a:xfrm>
            <a:off x="4098455" y="2551836"/>
            <a:ext cx="3995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sz="1800" dirty="0">
                <a:latin typeface="+mn-lt"/>
              </a:rPr>
              <a:t>old start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</a:t>
            </a:r>
            <a:r>
              <a:rPr lang="en-US" sz="1800" dirty="0">
                <a:latin typeface="+mn-lt"/>
              </a:rPr>
              <a:t>ased on what artists (3 min) users chose during onboarding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US" sz="1800" dirty="0">
                <a:latin typeface="+mn-lt"/>
              </a:rPr>
              <a:t>hat is trending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en-US" sz="1800" dirty="0">
                <a:latin typeface="+mn-lt"/>
              </a:rPr>
              <a:t>ore like section</a:t>
            </a:r>
            <a:endParaRPr lang="en-IN" sz="1800" dirty="0">
              <a:latin typeface="+mn-lt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108" y="2010049"/>
            <a:ext cx="3155784" cy="495621"/>
          </a:xfrm>
        </p:spPr>
        <p:txBody>
          <a:bodyPr/>
          <a:lstStyle/>
          <a:p>
            <a:pPr algn="ctr"/>
            <a:r>
              <a:rPr lang="en-US" dirty="0"/>
              <a:t>Jiosaavn</a:t>
            </a:r>
          </a:p>
        </p:txBody>
      </p:sp>
      <p:pic>
        <p:nvPicPr>
          <p:cNvPr id="21" name="Picture 20" descr="A screenshot of a music player&#10;&#10;Description automatically generated">
            <a:extLst>
              <a:ext uri="{FF2B5EF4-FFF2-40B4-BE49-F238E27FC236}">
                <a16:creationId xmlns:a16="http://schemas.microsoft.com/office/drawing/2014/main" id="{C2C50055-A78E-20A4-994F-BBBEEB073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009" y="213360"/>
            <a:ext cx="2894076" cy="6431280"/>
          </a:xfrm>
          <a:prstGeom prst="rect">
            <a:avLst/>
          </a:prstGeom>
        </p:spPr>
      </p:pic>
      <p:pic>
        <p:nvPicPr>
          <p:cNvPr id="23" name="Picture 22" descr="A screenshot of a cellphone&#10;&#10;Description automatically generated">
            <a:extLst>
              <a:ext uri="{FF2B5EF4-FFF2-40B4-BE49-F238E27FC236}">
                <a16:creationId xmlns:a16="http://schemas.microsoft.com/office/drawing/2014/main" id="{0DC5EF1F-F2A7-EC98-1874-6427597EB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15" y="213360"/>
            <a:ext cx="2894076" cy="64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17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ellphone&#10;&#10;Description automatically generated">
            <a:extLst>
              <a:ext uri="{FF2B5EF4-FFF2-40B4-BE49-F238E27FC236}">
                <a16:creationId xmlns:a16="http://schemas.microsoft.com/office/drawing/2014/main" id="{0070F436-37DC-D9E9-7A2F-30C057E9F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208" y="350520"/>
            <a:ext cx="2770632" cy="6156959"/>
          </a:xfrm>
          <a:prstGeom prst="rect">
            <a:avLst/>
          </a:prstGeom>
        </p:spPr>
      </p:pic>
      <p:pic>
        <p:nvPicPr>
          <p:cNvPr id="31" name="Picture 30" descr="A screenshot of a music app&#10;&#10;Description automatically generated">
            <a:extLst>
              <a:ext uri="{FF2B5EF4-FFF2-40B4-BE49-F238E27FC236}">
                <a16:creationId xmlns:a16="http://schemas.microsoft.com/office/drawing/2014/main" id="{669AC7DA-61EE-B589-5DE4-D331A71E8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62" y="350520"/>
            <a:ext cx="2770632" cy="615695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0AB49DD-1B69-5132-658D-70E2F9ED30D9}"/>
              </a:ext>
            </a:extLst>
          </p:cNvPr>
          <p:cNvSpPr txBox="1">
            <a:spLocks/>
          </p:cNvSpPr>
          <p:nvPr/>
        </p:nvSpPr>
        <p:spPr>
          <a:xfrm>
            <a:off x="4518109" y="2010049"/>
            <a:ext cx="3155784" cy="4956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Gaana</a:t>
            </a:r>
          </a:p>
        </p:txBody>
      </p:sp>
    </p:spTree>
    <p:extLst>
      <p:ext uri="{BB962C8B-B14F-4D97-AF65-F5344CB8AC3E}">
        <p14:creationId xmlns:p14="http://schemas.microsoft.com/office/powerpoint/2010/main" val="540615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D78D85-196E-D250-49B2-A4B424A72B91}"/>
              </a:ext>
            </a:extLst>
          </p:cNvPr>
          <p:cNvSpPr txBox="1"/>
          <p:nvPr/>
        </p:nvSpPr>
        <p:spPr>
          <a:xfrm>
            <a:off x="4267200" y="3059355"/>
            <a:ext cx="155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Utkarsh Singh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 txBox="1">
            <a:spLocks/>
          </p:cNvSpPr>
          <p:nvPr/>
        </p:nvSpPr>
        <p:spPr>
          <a:xfrm>
            <a:off x="6991350" y="487681"/>
            <a:ext cx="4179570" cy="33766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Competitive analysis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339407"/>
            <a:ext cx="8420100" cy="1104446"/>
          </a:xfrm>
        </p:spPr>
        <p:txBody>
          <a:bodyPr/>
          <a:lstStyle/>
          <a:p>
            <a:r>
              <a:rPr lang="en-US" dirty="0"/>
              <a:t>Major players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B0C1A6-A883-6749-F43C-A94281CEBB31}"/>
              </a:ext>
            </a:extLst>
          </p:cNvPr>
          <p:cNvSpPr/>
          <p:nvPr/>
        </p:nvSpPr>
        <p:spPr>
          <a:xfrm>
            <a:off x="2877469" y="1790701"/>
            <a:ext cx="1837090" cy="1837090"/>
          </a:xfrm>
          <a:prstGeom prst="ellipse">
            <a:avLst/>
          </a:prstGeom>
          <a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0246FC-108D-DDF6-2D97-6415ADC9023C}"/>
              </a:ext>
            </a:extLst>
          </p:cNvPr>
          <p:cNvSpPr/>
          <p:nvPr/>
        </p:nvSpPr>
        <p:spPr>
          <a:xfrm>
            <a:off x="5149338" y="1778144"/>
            <a:ext cx="1837090" cy="1837090"/>
          </a:xfrm>
          <a:prstGeom prst="ellipse">
            <a:avLst/>
          </a:prstGeom>
          <a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9000" r="-39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6F11D6-AB14-DF1E-2081-EE75BA43E558}"/>
              </a:ext>
            </a:extLst>
          </p:cNvPr>
          <p:cNvSpPr/>
          <p:nvPr/>
        </p:nvSpPr>
        <p:spPr>
          <a:xfrm>
            <a:off x="7421210" y="1790701"/>
            <a:ext cx="1837090" cy="1837090"/>
          </a:xfrm>
          <a:prstGeom prst="ellipse">
            <a:avLst/>
          </a:prstGeom>
          <a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4A9DB7-24FD-EEAD-7233-A5482CA47B90}"/>
              </a:ext>
            </a:extLst>
          </p:cNvPr>
          <p:cNvSpPr/>
          <p:nvPr/>
        </p:nvSpPr>
        <p:spPr>
          <a:xfrm>
            <a:off x="9693082" y="1778144"/>
            <a:ext cx="1837090" cy="1837090"/>
          </a:xfrm>
          <a:prstGeom prst="ellipse">
            <a:avLst/>
          </a:prstGeom>
          <a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7A9D2C-8C10-F9B6-1BE0-90DA800B8750}"/>
              </a:ext>
            </a:extLst>
          </p:cNvPr>
          <p:cNvSpPr/>
          <p:nvPr/>
        </p:nvSpPr>
        <p:spPr>
          <a:xfrm>
            <a:off x="5149338" y="4331415"/>
            <a:ext cx="1837090" cy="1837090"/>
          </a:xfrm>
          <a:prstGeom prst="ellipse">
            <a:avLst/>
          </a:prstGeom>
          <a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EB4BBD-C76E-B0D1-6E24-B598A7766A51}"/>
              </a:ext>
            </a:extLst>
          </p:cNvPr>
          <p:cNvSpPr/>
          <p:nvPr/>
        </p:nvSpPr>
        <p:spPr>
          <a:xfrm>
            <a:off x="7421210" y="4331415"/>
            <a:ext cx="1837090" cy="1837090"/>
          </a:xfrm>
          <a:prstGeom prst="ellipse">
            <a:avLst/>
          </a:prstGeom>
          <a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3BF39-08ED-96E7-4E17-CBAEAB4BDC6A}"/>
              </a:ext>
            </a:extLst>
          </p:cNvPr>
          <p:cNvSpPr txBox="1"/>
          <p:nvPr/>
        </p:nvSpPr>
        <p:spPr>
          <a:xfrm>
            <a:off x="3353681" y="3627791"/>
            <a:ext cx="8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Spotify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AAA52-5F7D-574D-8AD2-940B8C413444}"/>
              </a:ext>
            </a:extLst>
          </p:cNvPr>
          <p:cNvSpPr txBox="1"/>
          <p:nvPr/>
        </p:nvSpPr>
        <p:spPr>
          <a:xfrm>
            <a:off x="5244196" y="3633949"/>
            <a:ext cx="164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YouTube music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C6058E-1DA3-7AFC-888C-8A3C50B75493}"/>
              </a:ext>
            </a:extLst>
          </p:cNvPr>
          <p:cNvSpPr txBox="1"/>
          <p:nvPr/>
        </p:nvSpPr>
        <p:spPr>
          <a:xfrm>
            <a:off x="7653509" y="3640030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Wynk music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BA7FE-654F-DBE3-2C26-0440AABA45CE}"/>
              </a:ext>
            </a:extLst>
          </p:cNvPr>
          <p:cNvSpPr txBox="1"/>
          <p:nvPr/>
        </p:nvSpPr>
        <p:spPr>
          <a:xfrm>
            <a:off x="9797205" y="3615234"/>
            <a:ext cx="162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Music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4CB110-9ADE-E5DB-3E1B-944D1EE60CE3}"/>
              </a:ext>
            </a:extLst>
          </p:cNvPr>
          <p:cNvSpPr txBox="1"/>
          <p:nvPr/>
        </p:nvSpPr>
        <p:spPr>
          <a:xfrm>
            <a:off x="5569676" y="6180994"/>
            <a:ext cx="104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Jiosaavn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C3F19A-07E8-A6B4-8907-B543D45CCFC5}"/>
              </a:ext>
            </a:extLst>
          </p:cNvPr>
          <p:cNvSpPr txBox="1"/>
          <p:nvPr/>
        </p:nvSpPr>
        <p:spPr>
          <a:xfrm>
            <a:off x="7919607" y="6168505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Gaana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811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inners podium with numbers competition line icon design 2608047 Vector Art  at Vecteezy">
            <a:extLst>
              <a:ext uri="{FF2B5EF4-FFF2-40B4-BE49-F238E27FC236}">
                <a16:creationId xmlns:a16="http://schemas.microsoft.com/office/drawing/2014/main" id="{364DA7DD-F14F-E513-ABEF-8FEB57813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7" t="28228" r="8455" b="28468"/>
          <a:stretch/>
        </p:blipFill>
        <p:spPr bwMode="auto">
          <a:xfrm>
            <a:off x="3465078" y="2921203"/>
            <a:ext cx="7357343" cy="383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339407"/>
            <a:ext cx="8420100" cy="1104446"/>
          </a:xfrm>
        </p:spPr>
        <p:txBody>
          <a:bodyPr/>
          <a:lstStyle/>
          <a:p>
            <a:r>
              <a:rPr lang="en-US" dirty="0"/>
              <a:t>Market leaders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B0C1A6-A883-6749-F43C-A94281CEBB31}"/>
              </a:ext>
            </a:extLst>
          </p:cNvPr>
          <p:cNvSpPr/>
          <p:nvPr/>
        </p:nvSpPr>
        <p:spPr>
          <a:xfrm>
            <a:off x="6603749" y="1841203"/>
            <a:ext cx="1080000" cy="1080000"/>
          </a:xfrm>
          <a:prstGeom prst="ellipse">
            <a:avLst/>
          </a:prstGeom>
          <a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0246FC-108D-DDF6-2D97-6415ADC9023C}"/>
              </a:ext>
            </a:extLst>
          </p:cNvPr>
          <p:cNvSpPr/>
          <p:nvPr/>
        </p:nvSpPr>
        <p:spPr>
          <a:xfrm>
            <a:off x="4258815" y="2875356"/>
            <a:ext cx="1080000" cy="1080000"/>
          </a:xfrm>
          <a:prstGeom prst="ellipse">
            <a:avLst/>
          </a:prstGeom>
          <a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9000" r="-39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7A9D2C-8C10-F9B6-1BE0-90DA800B8750}"/>
              </a:ext>
            </a:extLst>
          </p:cNvPr>
          <p:cNvSpPr/>
          <p:nvPr/>
        </p:nvSpPr>
        <p:spPr>
          <a:xfrm>
            <a:off x="8816452" y="3224284"/>
            <a:ext cx="1080000" cy="1080000"/>
          </a:xfrm>
          <a:prstGeom prst="ellipse">
            <a:avLst/>
          </a:prstGeom>
          <a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81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A388F41-1C7D-94DC-2E12-416278F7A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001" y="523782"/>
            <a:ext cx="7288282" cy="451555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market position</a:t>
            </a:r>
            <a:br>
              <a:rPr lang="en-US" dirty="0"/>
            </a:br>
            <a:r>
              <a:rPr lang="en-US" sz="1100" dirty="0"/>
              <a:t>Google play store ranking: audio and music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19AB27-A84C-CF5B-675D-513E51808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21" y="1393458"/>
            <a:ext cx="10620000" cy="5036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4" name="Picture 6" descr="13,300+ Red Circle With Cross Stock Photos, Pictures ...">
            <a:extLst>
              <a:ext uri="{FF2B5EF4-FFF2-40B4-BE49-F238E27FC236}">
                <a16:creationId xmlns:a16="http://schemas.microsoft.com/office/drawing/2014/main" id="{9F9E9CC0-72CF-8B2C-812A-73B1F9801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6078" y1="51961" x2="46078" y2="519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957" y="1788886"/>
            <a:ext cx="490764" cy="49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13,300+ Red Circle With Cross Stock Photos, Pictures ...">
            <a:extLst>
              <a:ext uri="{FF2B5EF4-FFF2-40B4-BE49-F238E27FC236}">
                <a16:creationId xmlns:a16="http://schemas.microsoft.com/office/drawing/2014/main" id="{00470BF5-28A3-2F98-E71B-75DA1FF6A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6078" y1="51961" x2="46078" y2="519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236" y="4195884"/>
            <a:ext cx="490764" cy="49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13,300+ Red Circle With Cross Stock Photos, Pictures ...">
            <a:extLst>
              <a:ext uri="{FF2B5EF4-FFF2-40B4-BE49-F238E27FC236}">
                <a16:creationId xmlns:a16="http://schemas.microsoft.com/office/drawing/2014/main" id="{29E78839-DE44-BD00-264C-B8FEC905A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6078" y1="51961" x2="46078" y2="519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236" y="4779066"/>
            <a:ext cx="490764" cy="49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13,300+ Red Circle With Cross Stock Photos, Pictures ...">
            <a:extLst>
              <a:ext uri="{FF2B5EF4-FFF2-40B4-BE49-F238E27FC236}">
                <a16:creationId xmlns:a16="http://schemas.microsoft.com/office/drawing/2014/main" id="{B821F371-98EA-F093-1A37-680E7741E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6078" y1="51961" x2="46078" y2="519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236" y="5356199"/>
            <a:ext cx="490764" cy="49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4A74A74-0CA9-FAC3-312A-2716A557506A}"/>
              </a:ext>
            </a:extLst>
          </p:cNvPr>
          <p:cNvSpPr/>
          <p:nvPr/>
        </p:nvSpPr>
        <p:spPr>
          <a:xfrm>
            <a:off x="743442" y="5839993"/>
            <a:ext cx="10662557" cy="587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8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026" y="493485"/>
            <a:ext cx="8420100" cy="477478"/>
          </a:xfrm>
        </p:spPr>
        <p:txBody>
          <a:bodyPr/>
          <a:lstStyle/>
          <a:p>
            <a:r>
              <a:rPr lang="en-US" dirty="0"/>
              <a:t>Subscription plans</a:t>
            </a: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CD58D9F6-F028-E3A3-29E0-F77E31AF8B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4925997"/>
              </p:ext>
            </p:extLst>
          </p:nvPr>
        </p:nvGraphicFramePr>
        <p:xfrm>
          <a:off x="2447026" y="972324"/>
          <a:ext cx="8420100" cy="5516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21" grpId="0">
        <p:bldAsOne/>
      </p:bldGraphic>
    </p:bldLst>
  </p:timing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schemas.openxmlformats.org/package/2006/metadata/core-properties"/>
    <ds:schemaRef ds:uri="http://schemas.microsoft.com/office/2006/documentManagement/types"/>
    <ds:schemaRef ds:uri="16c05727-aa75-4e4a-9b5f-8a80a1165891"/>
    <ds:schemaRef ds:uri="230e9df3-be65-4c73-a93b-d1236ebd677e"/>
    <ds:schemaRef ds:uri="http://schemas.microsoft.com/office/infopath/2007/PartnerControls"/>
    <ds:schemaRef ds:uri="http://purl.org/dc/dcmitype/"/>
    <ds:schemaRef ds:uri="71af3243-3dd4-4a8d-8c0d-dd76da1f02a5"/>
    <ds:schemaRef ds:uri="http://purl.org/dc/terms/"/>
    <ds:schemaRef ds:uri="http://schemas.microsoft.com/sharepoint/v3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2556</TotalTime>
  <Words>2210</Words>
  <Application>Microsoft Office PowerPoint</Application>
  <PresentationFormat>Widescreen</PresentationFormat>
  <Paragraphs>416</Paragraphs>
  <Slides>45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Avenir</vt:lpstr>
      <vt:lpstr>Calibri</vt:lpstr>
      <vt:lpstr>Garamond</vt:lpstr>
      <vt:lpstr>Tenorite</vt:lpstr>
      <vt:lpstr>Custom</vt:lpstr>
      <vt:lpstr>Elevating </vt:lpstr>
      <vt:lpstr>AGENDA</vt:lpstr>
      <vt:lpstr>PowerPoint Presentation</vt:lpstr>
      <vt:lpstr>Music streaming industry</vt:lpstr>
      <vt:lpstr>PowerPoint Presentation</vt:lpstr>
      <vt:lpstr>Major players</vt:lpstr>
      <vt:lpstr>Market leaders</vt:lpstr>
      <vt:lpstr>Current market position Google play store ranking: audio and music</vt:lpstr>
      <vt:lpstr>Subscription plans</vt:lpstr>
      <vt:lpstr>Subscription plans</vt:lpstr>
      <vt:lpstr>PowerPoint Presentation</vt:lpstr>
      <vt:lpstr>A Side-By-Side Comparison</vt:lpstr>
      <vt:lpstr>A Side-By-Side Comparison</vt:lpstr>
      <vt:lpstr>Competition benchmarking</vt:lpstr>
      <vt:lpstr>Competition benchmarking</vt:lpstr>
      <vt:lpstr>Competition benchmarking</vt:lpstr>
      <vt:lpstr>PowerPoint Presentation</vt:lpstr>
      <vt:lpstr>mAU and active subscriber base Bifurcation</vt:lpstr>
      <vt:lpstr>mAU and active subscriber base Bifurcation</vt:lpstr>
      <vt:lpstr>Subscribers to install base ratio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Ad-integration</vt:lpstr>
      <vt:lpstr>PowerPoint Presentation</vt:lpstr>
      <vt:lpstr>PowerPoint Presentation</vt:lpstr>
      <vt:lpstr>PowerPoint Presentation</vt:lpstr>
      <vt:lpstr>Download- app option for d-web users</vt:lpstr>
      <vt:lpstr>Download on compatible device</vt:lpstr>
      <vt:lpstr>PowerPoint Presentation</vt:lpstr>
      <vt:lpstr>PowerPoint Presentation</vt:lpstr>
      <vt:lpstr>Add-ons</vt:lpstr>
      <vt:lpstr>Application of llm in recommendation</vt:lpstr>
      <vt:lpstr>Overcoming nervousness</vt:lpstr>
      <vt:lpstr>PowerPoint Presentation</vt:lpstr>
      <vt:lpstr>PowerPoint Presentation</vt:lpstr>
      <vt:lpstr>PowerPoint Presentation</vt:lpstr>
      <vt:lpstr>PowerPoint Presentation</vt:lpstr>
      <vt:lpstr>Spotify</vt:lpstr>
      <vt:lpstr>Jiosaavn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Umang Mittal</dc:creator>
  <cp:lastModifiedBy>Umang Mittal</cp:lastModifiedBy>
  <cp:revision>94</cp:revision>
  <dcterms:created xsi:type="dcterms:W3CDTF">2024-07-23T09:41:10Z</dcterms:created>
  <dcterms:modified xsi:type="dcterms:W3CDTF">2024-08-20T12:59:15Z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